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Open Sans" panose="020B0606030504020204" pitchFamily="34" charset="0"/>
      <p:regular r:id="rId17"/>
      <p:bold r:id="rId18"/>
      <p:italic r:id="rId19"/>
      <p:boldItalic r:id="rId20"/>
    </p:embeddedFont>
    <p:embeddedFont>
      <p:font typeface="PT Sans Narrow" panose="020B0506020203020204" pitchFamily="34" charset="77"/>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p:restoredTop sz="94643"/>
  </p:normalViewPr>
  <p:slideViewPr>
    <p:cSldViewPr snapToGrid="0">
      <p:cViewPr varScale="1">
        <p:scale>
          <a:sx n="120" d="100"/>
          <a:sy n="120" d="100"/>
        </p:scale>
        <p:origin x="520"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4fe88c6434_0_1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4fe88c6434_0_1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4fe88c6434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4fe88c6434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4fe88c6434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4fe88c6434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fe88c6434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fe88c6434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4fe88c6434_0_9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4fe88c6434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4fe88c6434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4fe88c6434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4fe88c6434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4fe88c6434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4fe88c6434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4fe88c6434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4fe88c6434_0_7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4fe88c6434_0_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0ec19d6a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0ec19d6a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5bba1bde9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5bba1bde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4fe88c6434_0_7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4fe88c6434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4fe88c6434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4fe88c6434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521100" y="1494025"/>
            <a:ext cx="8101800" cy="1022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t>4.07 Weather/Working Conditions</a:t>
            </a:r>
            <a:endParaRPr sz="4800"/>
          </a:p>
        </p:txBody>
      </p:sp>
      <p:sp>
        <p:nvSpPr>
          <p:cNvPr id="67" name="Google Shape;67;p13"/>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A Policy Recommendation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22"/>
          <p:cNvPicPr preferRelativeResize="0"/>
          <p:nvPr/>
        </p:nvPicPr>
        <p:blipFill>
          <a:blip r:embed="rId3">
            <a:alphaModFix/>
          </a:blip>
          <a:stretch>
            <a:fillRect/>
          </a:stretch>
        </p:blipFill>
        <p:spPr>
          <a:xfrm>
            <a:off x="2510537" y="263050"/>
            <a:ext cx="4122925" cy="461740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pic>
        <p:nvPicPr>
          <p:cNvPr id="129" name="Google Shape;129;p23"/>
          <p:cNvPicPr preferRelativeResize="0"/>
          <p:nvPr/>
        </p:nvPicPr>
        <p:blipFill>
          <a:blip r:embed="rId3">
            <a:alphaModFix/>
          </a:blip>
          <a:stretch>
            <a:fillRect/>
          </a:stretch>
        </p:blipFill>
        <p:spPr>
          <a:xfrm>
            <a:off x="2657475" y="19050"/>
            <a:ext cx="3829050" cy="5105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Educational Impacts </a:t>
            </a:r>
            <a:endParaRPr/>
          </a:p>
        </p:txBody>
      </p:sp>
      <p:sp>
        <p:nvSpPr>
          <p:cNvPr id="135" name="Google Shape;135;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Commuting students lose points for missing class leading to failure of the course </a:t>
            </a:r>
            <a:endParaRPr/>
          </a:p>
          <a:p>
            <a:pPr marL="457200" lvl="0" indent="-342900" algn="l" rtl="0">
              <a:spcBef>
                <a:spcPts val="0"/>
              </a:spcBef>
              <a:spcAft>
                <a:spcPts val="0"/>
              </a:spcAft>
              <a:buSzPts val="1800"/>
              <a:buAutoNum type="arabicPeriod"/>
            </a:pPr>
            <a:r>
              <a:rPr lang="en"/>
              <a:t>Attendance does not equal knowledge in subject </a:t>
            </a:r>
            <a:endParaRPr/>
          </a:p>
          <a:p>
            <a:pPr marL="457200" lvl="0" indent="-342900" algn="l" rtl="0">
              <a:spcBef>
                <a:spcPts val="0"/>
              </a:spcBef>
              <a:spcAft>
                <a:spcPts val="0"/>
              </a:spcAft>
              <a:buSzPts val="1800"/>
              <a:buAutoNum type="arabicPeriod"/>
            </a:pPr>
            <a:r>
              <a:rPr lang="en"/>
              <a:t>Low performance in class can lead to less financial aid available to students </a:t>
            </a:r>
            <a:endParaRPr/>
          </a:p>
          <a:p>
            <a:pPr marL="457200" lvl="0" indent="-342900" algn="l" rtl="0">
              <a:spcBef>
                <a:spcPts val="0"/>
              </a:spcBef>
              <a:spcAft>
                <a:spcPts val="0"/>
              </a:spcAft>
              <a:buSzPts val="1800"/>
              <a:buAutoNum type="arabicPeriod"/>
            </a:pPr>
            <a:r>
              <a:rPr lang="en"/>
              <a:t>Failure of course results in financial loss </a:t>
            </a:r>
            <a:br>
              <a:rPr lang="en"/>
            </a:b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Proposed Solution </a:t>
            </a:r>
            <a:endParaRPr/>
          </a:p>
        </p:txBody>
      </p:sp>
      <p:sp>
        <p:nvSpPr>
          <p:cNvPr id="141" name="Google Shape;141;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The Provost and Executive Vice President may declare a severe weather day wherein all absences by students must be documented as excused. </a:t>
            </a:r>
            <a:endParaRPr/>
          </a:p>
          <a:p>
            <a:pPr marL="0" lvl="0" indent="0" algn="l" rtl="0">
              <a:spcBef>
                <a:spcPts val="1600"/>
              </a:spcBef>
              <a:spcAft>
                <a:spcPts val="1600"/>
              </a:spcAft>
              <a:buNone/>
            </a:pPr>
            <a:endParaRPr sz="14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Precedent to Policy Proposal </a:t>
            </a:r>
            <a:endParaRPr/>
          </a:p>
        </p:txBody>
      </p:sp>
      <p:sp>
        <p:nvSpPr>
          <p:cNvPr id="147" name="Google Shape;147;p2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3.06 Class Attendance and Make-Up Work</a:t>
            </a:r>
            <a:endParaRPr/>
          </a:p>
          <a:p>
            <a:pPr marL="457200" lvl="0" indent="-317500" algn="l" rtl="0">
              <a:spcBef>
                <a:spcPts val="1600"/>
              </a:spcBef>
              <a:spcAft>
                <a:spcPts val="0"/>
              </a:spcAft>
              <a:buSzPts val="1400"/>
              <a:buAutoNum type="alphaLcPeriod"/>
            </a:pPr>
            <a:r>
              <a:rPr lang="en" sz="1400"/>
              <a:t>The following absences must be excused:</a:t>
            </a:r>
            <a:br>
              <a:rPr lang="en" sz="1400"/>
            </a:br>
            <a:r>
              <a:rPr lang="en" sz="1400"/>
              <a:t>Required university related absences, including but not limited to athletic games/matches/meets or their equivalents,</a:t>
            </a:r>
            <a:br>
              <a:rPr lang="en" sz="1400"/>
            </a:br>
            <a:r>
              <a:rPr lang="en" sz="1400"/>
              <a:t>Absences due to military duty or veteran status, including service-related medical appointments where failure to appear might result in a loss of benefits.</a:t>
            </a:r>
            <a:br>
              <a:rPr lang="en" sz="1400"/>
            </a:br>
            <a:r>
              <a:rPr lang="en" sz="1400"/>
              <a:t>Absences because of pregnancy or childbirth for as long as the student’s doctor deems the absences medically necessary.  When a student returns to school, she must be allowed to return to the same academic and extracurricular status as before her medical leave began.</a:t>
            </a:r>
            <a:br>
              <a:rPr lang="en" sz="1400"/>
            </a:br>
            <a:r>
              <a:rPr lang="en" sz="1400"/>
              <a:t>Legally mandated absences such as jury duty or court subpoena.</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Goals </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lnSpc>
                <a:spcPct val="200000"/>
              </a:lnSpc>
              <a:spcBef>
                <a:spcPts val="0"/>
              </a:spcBef>
              <a:spcAft>
                <a:spcPts val="0"/>
              </a:spcAft>
              <a:buSzPts val="1800"/>
              <a:buAutoNum type="arabicPeriod"/>
            </a:pPr>
            <a:r>
              <a:rPr lang="en"/>
              <a:t>Describe and analyze the Policy 4.07 </a:t>
            </a:r>
            <a:endParaRPr/>
          </a:p>
          <a:p>
            <a:pPr marL="457200" lvl="0" indent="-342900" algn="l" rtl="0">
              <a:lnSpc>
                <a:spcPct val="200000"/>
              </a:lnSpc>
              <a:spcBef>
                <a:spcPts val="0"/>
              </a:spcBef>
              <a:spcAft>
                <a:spcPts val="0"/>
              </a:spcAft>
              <a:buSzPts val="1800"/>
              <a:buAutoNum type="arabicPeriod"/>
            </a:pPr>
            <a:r>
              <a:rPr lang="en"/>
              <a:t>Understand implications of Policy 4.07 in students’ lives </a:t>
            </a:r>
            <a:endParaRPr/>
          </a:p>
          <a:p>
            <a:pPr marL="457200" lvl="0" indent="-342900" algn="l" rtl="0">
              <a:lnSpc>
                <a:spcPct val="200000"/>
              </a:lnSpc>
              <a:spcBef>
                <a:spcPts val="0"/>
              </a:spcBef>
              <a:spcAft>
                <a:spcPts val="0"/>
              </a:spcAft>
              <a:buSzPts val="1800"/>
              <a:buAutoNum type="arabicPeriod"/>
            </a:pPr>
            <a:r>
              <a:rPr lang="en"/>
              <a:t>Solutions to improve Policy 4.07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4.07 Weather/Working Conditions </a:t>
            </a: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a:t>It is the policy of the University to continue normal hours of operation and maintain a regular work schedule for staff members during periods of severe weather and/or adverse working conditions.</a:t>
            </a:r>
            <a:r>
              <a:rPr lang="en" b="1"/>
              <a:t> It is a basic premise of this policy that University faculty, staff, and students shall have the opportunity to make their own decision</a:t>
            </a:r>
            <a:r>
              <a:rPr lang="en"/>
              <a:t> about reporting to work or class with due consideration for travel safety conditions.</a:t>
            </a:r>
            <a:br>
              <a:rPr lang="en"/>
            </a:b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Attendance Policy Examples </a:t>
            </a:r>
            <a:endParaRPr/>
          </a:p>
        </p:txBody>
      </p:sp>
      <p:sp>
        <p:nvSpPr>
          <p:cNvPr id="85" name="Google Shape;85;p1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Communications Department: </a:t>
            </a:r>
            <a:endParaRPr/>
          </a:p>
          <a:p>
            <a:pPr marL="0" lvl="0" indent="0" algn="l" rtl="0">
              <a:spcBef>
                <a:spcPts val="1600"/>
              </a:spcBef>
              <a:spcAft>
                <a:spcPts val="1600"/>
              </a:spcAft>
              <a:buNone/>
            </a:pPr>
            <a:r>
              <a:rPr lang="en"/>
              <a:t>Attendance and Tardiness – To be successful in this course, you need to attend class. Attendance will be taken. You have two free absences regardless of the reason. Each subsequent absence will result in a loss of 5 points from the final grade, except for absences due to university related events, deaths or serious illnesses and these must be documented where possible, the day after the absence. It is best to notify the instructor ahead of time if you need to be absent. Excessive absences or tardiness may result in failure of the course.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Attendance Policy Examples </a:t>
            </a:r>
            <a:endParaRPr/>
          </a:p>
        </p:txBody>
      </p:sp>
      <p:sp>
        <p:nvSpPr>
          <p:cNvPr id="91" name="Google Shape;91;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Department of Philosophies and World Religion </a:t>
            </a:r>
            <a:endParaRPr/>
          </a:p>
          <a:p>
            <a:pPr marL="0" lvl="0" indent="0" algn="l" rtl="0">
              <a:spcBef>
                <a:spcPts val="1600"/>
              </a:spcBef>
              <a:spcAft>
                <a:spcPts val="0"/>
              </a:spcAft>
              <a:buNone/>
            </a:pPr>
            <a:r>
              <a:rPr lang="en" sz="1600"/>
              <a:t>Excused absences: Excused absences have documentation that you will need to show</a:t>
            </a:r>
            <a:br>
              <a:rPr lang="en" sz="1600"/>
            </a:br>
            <a:r>
              <a:rPr lang="en" sz="1600"/>
              <a:t>me. UNI-sponsored events that come with documentation. Illnesses where you have a</a:t>
            </a:r>
            <a:br>
              <a:rPr lang="en" sz="1600"/>
            </a:br>
            <a:r>
              <a:rPr lang="en" sz="1600"/>
              <a:t>written note from a doctor. Obligatory military service or military medical appointments, with documentation. Jury duty with documentation. Court dates, with documentation. Funerals,with documentation.</a:t>
            </a:r>
            <a:br>
              <a:rPr lang="en" sz="1600"/>
            </a:br>
            <a:endParaRPr sz="1600"/>
          </a:p>
          <a:p>
            <a:pPr marL="0" lvl="0" indent="0" algn="l" rtl="0">
              <a:spcBef>
                <a:spcPts val="1600"/>
              </a:spcBef>
              <a:spcAft>
                <a:spcPts val="1600"/>
              </a:spcAft>
              <a:buNone/>
            </a:pPr>
            <a:r>
              <a:rPr lang="en" sz="1600"/>
              <a:t>Unexcused absences: Illness without a doctor’s note. Having to work. Transportation</a:t>
            </a:r>
            <a:br>
              <a:rPr lang="en" sz="1600"/>
            </a:br>
            <a:r>
              <a:rPr lang="en" sz="1600"/>
              <a:t>issues. Oversleeping/malfunctioning alarms. Family issues. Doctors’ appointments.</a:t>
            </a:r>
            <a:endParaRPr sz="16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Attendance Policy Examples: </a:t>
            </a:r>
            <a:endParaRPr/>
          </a:p>
        </p:txBody>
      </p:sp>
      <p:sp>
        <p:nvSpPr>
          <p:cNvPr id="97" name="Google Shape;97;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Department of Education: </a:t>
            </a:r>
            <a:endParaRPr/>
          </a:p>
          <a:p>
            <a:pPr marL="0" lvl="0" indent="0" algn="l" rtl="0">
              <a:spcBef>
                <a:spcPts val="1600"/>
              </a:spcBef>
              <a:spcAft>
                <a:spcPts val="1600"/>
              </a:spcAft>
              <a:buNone/>
            </a:pPr>
            <a:r>
              <a:rPr lang="en"/>
              <a:t>Each class period, one-two points will be deducted for lack of attending and/or professionalism. (This includes preparedness, punctuality, participation, respect, and appropriate use of technology during class.)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Impact of on Students </a:t>
            </a:r>
            <a:endParaRPr/>
          </a:p>
        </p:txBody>
      </p:sp>
      <p:sp>
        <p:nvSpPr>
          <p:cNvPr id="103" name="Google Shape;103;p19"/>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457200" lvl="0" indent="-342900" algn="l" rtl="0">
              <a:lnSpc>
                <a:spcPct val="200000"/>
              </a:lnSpc>
              <a:spcBef>
                <a:spcPts val="0"/>
              </a:spcBef>
              <a:spcAft>
                <a:spcPts val="0"/>
              </a:spcAft>
              <a:buSzPts val="1800"/>
              <a:buAutoNum type="arabicPeriod"/>
            </a:pPr>
            <a:r>
              <a:rPr lang="en"/>
              <a:t>Financial </a:t>
            </a:r>
            <a:endParaRPr/>
          </a:p>
          <a:p>
            <a:pPr marL="457200" lvl="0" indent="-342900" algn="l" rtl="0">
              <a:lnSpc>
                <a:spcPct val="200000"/>
              </a:lnSpc>
              <a:spcBef>
                <a:spcPts val="0"/>
              </a:spcBef>
              <a:spcAft>
                <a:spcPts val="0"/>
              </a:spcAft>
              <a:buSzPts val="1800"/>
              <a:buAutoNum type="arabicPeriod"/>
            </a:pPr>
            <a:r>
              <a:rPr lang="en"/>
              <a:t>Health and Safety </a:t>
            </a:r>
            <a:endParaRPr/>
          </a:p>
          <a:p>
            <a:pPr marL="457200" lvl="0" indent="-342900" algn="l" rtl="0">
              <a:lnSpc>
                <a:spcPct val="200000"/>
              </a:lnSpc>
              <a:spcBef>
                <a:spcPts val="0"/>
              </a:spcBef>
              <a:spcAft>
                <a:spcPts val="0"/>
              </a:spcAft>
              <a:buSzPts val="1800"/>
              <a:buAutoNum type="arabicPeriod"/>
            </a:pPr>
            <a:r>
              <a:rPr lang="en"/>
              <a:t>Education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Financial Impact</a:t>
            </a:r>
            <a:endParaRPr/>
          </a:p>
        </p:txBody>
      </p:sp>
      <p:sp>
        <p:nvSpPr>
          <p:cNvPr id="109" name="Google Shape;109;p20"/>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457200" lvl="0" indent="-342900" algn="l" rtl="0">
              <a:spcBef>
                <a:spcPts val="1600"/>
              </a:spcBef>
              <a:spcAft>
                <a:spcPts val="0"/>
              </a:spcAft>
              <a:buSzPts val="1800"/>
              <a:buAutoNum type="arabicPeriod"/>
            </a:pPr>
            <a:r>
              <a:rPr lang="en"/>
              <a:t>CB slipped on Sabin stairs and needed to have X-ray done ($60) </a:t>
            </a:r>
            <a:endParaRPr/>
          </a:p>
          <a:p>
            <a:pPr marL="457200" lvl="0" indent="-342900" algn="l" rtl="0">
              <a:spcBef>
                <a:spcPts val="0"/>
              </a:spcBef>
              <a:spcAft>
                <a:spcPts val="0"/>
              </a:spcAft>
              <a:buSzPts val="1800"/>
              <a:buAutoNum type="arabicPeriod"/>
            </a:pPr>
            <a:r>
              <a:rPr lang="en"/>
              <a:t>MC went to hospital after falling near Gilchrest </a:t>
            </a:r>
            <a:endParaRPr/>
          </a:p>
          <a:p>
            <a:pPr marL="457200" lvl="0" indent="-342900" algn="l" rtl="0">
              <a:spcBef>
                <a:spcPts val="0"/>
              </a:spcBef>
              <a:spcAft>
                <a:spcPts val="0"/>
              </a:spcAft>
              <a:buSzPts val="1800"/>
              <a:buAutoNum type="arabicPeriod"/>
            </a:pPr>
            <a:r>
              <a:rPr lang="en"/>
              <a:t>AS drove car into a ditch </a:t>
            </a:r>
            <a:br>
              <a:rPr lang="en"/>
            </a:b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Health and Safety</a:t>
            </a:r>
            <a:endParaRPr/>
          </a:p>
        </p:txBody>
      </p:sp>
      <p:sp>
        <p:nvSpPr>
          <p:cNvPr id="115" name="Google Shape;115;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Dining Staff are essential employees and are required to attend work. JD had to get to work 20 blocks away on polar vortex day or would be FIRED </a:t>
            </a:r>
            <a:endParaRPr/>
          </a:p>
          <a:p>
            <a:pPr marL="457200" lvl="0" indent="0" algn="l" rtl="0">
              <a:spcBef>
                <a:spcPts val="1600"/>
              </a:spcBef>
              <a:spcAft>
                <a:spcPts val="1600"/>
              </a:spcAft>
              <a:buNone/>
            </a:pPr>
            <a:br>
              <a:rPr lang="en"/>
            </a:br>
            <a:endParaRPr/>
          </a:p>
        </p:txBody>
      </p:sp>
      <p:pic>
        <p:nvPicPr>
          <p:cNvPr id="116" name="Google Shape;116;p21"/>
          <p:cNvPicPr preferRelativeResize="0"/>
          <p:nvPr/>
        </p:nvPicPr>
        <p:blipFill>
          <a:blip r:embed="rId3">
            <a:alphaModFix/>
          </a:blip>
          <a:stretch>
            <a:fillRect/>
          </a:stretch>
        </p:blipFill>
        <p:spPr>
          <a:xfrm>
            <a:off x="311700" y="2136950"/>
            <a:ext cx="4228076" cy="1848125"/>
          </a:xfrm>
          <a:prstGeom prst="rect">
            <a:avLst/>
          </a:prstGeom>
          <a:noFill/>
          <a:ln>
            <a:noFill/>
          </a:ln>
        </p:spPr>
      </p:pic>
      <p:sp>
        <p:nvSpPr>
          <p:cNvPr id="117" name="Google Shape;117;p21"/>
          <p:cNvSpPr/>
          <p:nvPr/>
        </p:nvSpPr>
        <p:spPr>
          <a:xfrm>
            <a:off x="509625" y="2252600"/>
            <a:ext cx="1368300" cy="2202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1"/>
          <p:cNvSpPr/>
          <p:nvPr/>
        </p:nvSpPr>
        <p:spPr>
          <a:xfrm>
            <a:off x="467175" y="3054650"/>
            <a:ext cx="1618500" cy="276900"/>
          </a:xfrm>
          <a:prstGeom prst="rect">
            <a:avLst/>
          </a:prstGeom>
          <a:solidFill>
            <a:srgbClr val="00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9" name="Google Shape;119;p21"/>
          <p:cNvPicPr preferRelativeResize="0"/>
          <p:nvPr/>
        </p:nvPicPr>
        <p:blipFill>
          <a:blip r:embed="rId4">
            <a:alphaModFix/>
          </a:blip>
          <a:stretch>
            <a:fillRect/>
          </a:stretch>
        </p:blipFill>
        <p:spPr>
          <a:xfrm>
            <a:off x="4572000" y="2516850"/>
            <a:ext cx="4434624" cy="1088325"/>
          </a:xfrm>
          <a:prstGeom prst="rect">
            <a:avLst/>
          </a:prstGeom>
          <a:noFill/>
          <a:ln>
            <a:noFill/>
          </a:ln>
        </p:spPr>
      </p:pic>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439</Words>
  <Application>Microsoft Macintosh PowerPoint</Application>
  <PresentationFormat>On-screen Show (16:9)</PresentationFormat>
  <Paragraphs>40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PT Sans Narrow</vt:lpstr>
      <vt:lpstr>Open Sans</vt:lpstr>
      <vt:lpstr>Tropic</vt:lpstr>
      <vt:lpstr>4.07 Weather/Working Conditions</vt:lpstr>
      <vt:lpstr>Goals </vt:lpstr>
      <vt:lpstr>4.07 Weather/Working Conditions </vt:lpstr>
      <vt:lpstr>Attendance Policy Examples </vt:lpstr>
      <vt:lpstr>Attendance Policy Examples </vt:lpstr>
      <vt:lpstr>Attendance Policy Examples: </vt:lpstr>
      <vt:lpstr>Impact of on Students </vt:lpstr>
      <vt:lpstr>Financial Impact</vt:lpstr>
      <vt:lpstr>Health and Safety</vt:lpstr>
      <vt:lpstr>PowerPoint Presentation</vt:lpstr>
      <vt:lpstr>PowerPoint Presentation</vt:lpstr>
      <vt:lpstr>Educational Impacts </vt:lpstr>
      <vt:lpstr>Proposed Solution </vt:lpstr>
      <vt:lpstr>Precedent to Policy Proposal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4.07 Weather/Working Conditions</dc:title>
  <cp:lastModifiedBy>Microsoft Office User</cp:lastModifiedBy>
  <cp:revision>1</cp:revision>
  <dcterms:modified xsi:type="dcterms:W3CDTF">2019-04-05T19:58:13Z</dcterms:modified>
</cp:coreProperties>
</file>