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39"/>
  </p:notesMasterIdLst>
  <p:sldIdLst>
    <p:sldId id="256" r:id="rId4"/>
    <p:sldId id="257" r:id="rId5"/>
    <p:sldId id="260" r:id="rId6"/>
    <p:sldId id="279" r:id="rId7"/>
    <p:sldId id="280" r:id="rId8"/>
    <p:sldId id="281" r:id="rId9"/>
    <p:sldId id="28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2" r:id="rId27"/>
    <p:sldId id="303" r:id="rId28"/>
    <p:sldId id="304" r:id="rId29"/>
    <p:sldId id="308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8" r:id="rId38"/>
  </p:sldIdLst>
  <p:sldSz cx="9144000" cy="5143500" type="screen16x9"/>
  <p:notesSz cx="12801600" cy="10058400"/>
  <p:embeddedFontLst>
    <p:embeddedFont>
      <p:font typeface="Libre Franklin Medium" panose="020B0604020202020204" charset="0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Open Sans ExtraBold" panose="020B0604020202020204" charset="0"/>
      <p:bold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73">
          <p15:clr>
            <a:srgbClr val="A4A3A4"/>
          </p15:clr>
        </p15:guide>
        <p15:guide id="2" pos="15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2F28BB-9907-4A3A-988C-EF92E7713D2E}">
  <a:tblStyle styleId="{E32F28BB-9907-4A3A-988C-EF92E7713D2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1" d="100"/>
          <a:sy n="191" d="100"/>
        </p:scale>
        <p:origin x="138" y="558"/>
      </p:cViewPr>
      <p:guideLst>
        <p:guide orient="horz" pos="1473"/>
        <p:guide pos="15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5467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7251700" y="0"/>
            <a:ext cx="55467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82832" y="1257300"/>
            <a:ext cx="60360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3575"/>
            <a:ext cx="55467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27c0ce74b_0_6:notes"/>
          <p:cNvSpPr txBox="1">
            <a:spLocks noGrp="1"/>
          </p:cNvSpPr>
          <p:nvPr>
            <p:ph type="body" idx="1"/>
          </p:nvPr>
        </p:nvSpPr>
        <p:spPr>
          <a:xfrm>
            <a:off x="1279760" y="4840007"/>
            <a:ext cx="10242300" cy="3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75" tIns="37450" rIns="74875" bIns="37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46" name="Google Shape;146;g627c0ce74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626fe70821_8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626fe70821_8_112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626fe70821_8_112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626fe70821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626fe70821_8_126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626fe70821_8_126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26fe70821_8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26fe70821_8_140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626fe70821_8_140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626fe70821_8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626fe70821_8_168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626fe70821_8_168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26fe70821_8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26fe70821_8_182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g626fe70821_8_182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626fe70821_8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626fe70821_8_196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626fe70821_8_196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26fe70821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26fe70821_8_22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626fe70821_8_22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626fe70821_8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626fe70821_8_48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626fe70821_8_48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626fe70821_8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626fe70821_8_61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g626fe70821_8_61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626fe70821_8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626fe70821_8_74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g626fe70821_8_74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27c0ce74b_0_14:notes"/>
          <p:cNvSpPr txBox="1">
            <a:spLocks noGrp="1"/>
          </p:cNvSpPr>
          <p:nvPr>
            <p:ph type="body" idx="1"/>
          </p:nvPr>
        </p:nvSpPr>
        <p:spPr>
          <a:xfrm>
            <a:off x="1279760" y="4840007"/>
            <a:ext cx="10242300" cy="3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75" tIns="37450" rIns="74875" bIns="37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55" name="Google Shape;155;g627c0ce74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626fe70821_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626fe70821_8_35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g626fe70821_8_35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626fe70821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626fe70821_8_9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626fe70821_8_9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626fe70821_8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626fe70821_8_87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g626fe70821_8_87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3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0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1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27c0ce74b_0_71:notes"/>
          <p:cNvSpPr txBox="1">
            <a:spLocks noGrp="1"/>
          </p:cNvSpPr>
          <p:nvPr>
            <p:ph type="body" idx="1"/>
          </p:nvPr>
        </p:nvSpPr>
        <p:spPr>
          <a:xfrm>
            <a:off x="1280150" y="4777725"/>
            <a:ext cx="102411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627c0ce74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754063"/>
            <a:ext cx="6707188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2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3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4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5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5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626fe70821_9_91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g626fe70821_9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627c0ce74b_0_23:notes"/>
          <p:cNvSpPr txBox="1">
            <a:spLocks noGrp="1"/>
          </p:cNvSpPr>
          <p:nvPr>
            <p:ph type="body" idx="1"/>
          </p:nvPr>
        </p:nvSpPr>
        <p:spPr>
          <a:xfrm>
            <a:off x="1279760" y="4840007"/>
            <a:ext cx="10242300" cy="3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75" tIns="37450" rIns="74875" bIns="37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023" name="Google Shape;1023;g627c0ce7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27c0ce74b_0_468:notes"/>
          <p:cNvSpPr txBox="1">
            <a:spLocks noGrp="1"/>
          </p:cNvSpPr>
          <p:nvPr>
            <p:ph type="body" idx="1"/>
          </p:nvPr>
        </p:nvSpPr>
        <p:spPr>
          <a:xfrm>
            <a:off x="1280150" y="4777725"/>
            <a:ext cx="102411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627c0ce74b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754063"/>
            <a:ext cx="6707188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627c0ce74b_0_482:notes"/>
          <p:cNvSpPr txBox="1">
            <a:spLocks noGrp="1"/>
          </p:cNvSpPr>
          <p:nvPr>
            <p:ph type="body" idx="1"/>
          </p:nvPr>
        </p:nvSpPr>
        <p:spPr>
          <a:xfrm>
            <a:off x="1280150" y="4777725"/>
            <a:ext cx="102411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627c0ce74b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754063"/>
            <a:ext cx="6707188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27c0ce74b_0_496:notes"/>
          <p:cNvSpPr txBox="1">
            <a:spLocks noGrp="1"/>
          </p:cNvSpPr>
          <p:nvPr>
            <p:ph type="body" idx="1"/>
          </p:nvPr>
        </p:nvSpPr>
        <p:spPr>
          <a:xfrm>
            <a:off x="1280150" y="4777725"/>
            <a:ext cx="102411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627c0ce74b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754063"/>
            <a:ext cx="6707188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627c0ce74b_0_506:notes"/>
          <p:cNvSpPr txBox="1">
            <a:spLocks noGrp="1"/>
          </p:cNvSpPr>
          <p:nvPr>
            <p:ph type="body" idx="1"/>
          </p:nvPr>
        </p:nvSpPr>
        <p:spPr>
          <a:xfrm>
            <a:off x="1280150" y="4777725"/>
            <a:ext cx="102411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627c0ce74b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754063"/>
            <a:ext cx="6707188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626900942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6269009423_0_66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g6269009423_0_66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26fe70821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26fe70821_9_0:notes"/>
          <p:cNvSpPr txBox="1">
            <a:spLocks noGrp="1"/>
          </p:cNvSpPr>
          <p:nvPr>
            <p:ph type="body" idx="1"/>
          </p:nvPr>
        </p:nvSpPr>
        <p:spPr>
          <a:xfrm>
            <a:off x="1279525" y="4840288"/>
            <a:ext cx="10242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626fe70821_9_0:notes"/>
          <p:cNvSpPr txBox="1">
            <a:spLocks noGrp="1"/>
          </p:cNvSpPr>
          <p:nvPr>
            <p:ph type="sldNum" idx="12"/>
          </p:nvPr>
        </p:nvSpPr>
        <p:spPr>
          <a:xfrm>
            <a:off x="7251700" y="9553575"/>
            <a:ext cx="5546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642347" y="684816"/>
            <a:ext cx="78594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1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840061" y="1471695"/>
            <a:ext cx="7463700" cy="29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628653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623890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623890" y="3442099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629842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629843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629843" y="1878807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4"/>
          </p:nvPr>
        </p:nvSpPr>
        <p:spPr>
          <a:xfrm>
            <a:off x="4629152" y="1878807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29843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3887392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"/>
          </p:nvPr>
        </p:nvSpPr>
        <p:spPr>
          <a:xfrm>
            <a:off x="629843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629843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>
            <a:spLocks noGrp="1"/>
          </p:cNvSpPr>
          <p:nvPr>
            <p:ph type="pic" idx="2"/>
          </p:nvPr>
        </p:nvSpPr>
        <p:spPr>
          <a:xfrm>
            <a:off x="3887392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629843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 rot="5400000">
            <a:off x="2940303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 rot="5400000">
            <a:off x="5350049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 rot="5400000">
            <a:off x="1349474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169816" y="116898"/>
            <a:ext cx="8819890" cy="4925497"/>
          </a:xfrm>
          <a:custGeom>
            <a:avLst/>
            <a:gdLst/>
            <a:ahLst/>
            <a:cxnLst/>
            <a:rect l="l" t="t" r="r" b="b"/>
            <a:pathLst>
              <a:path w="12335510" h="9610725" extrusionOk="0">
                <a:moveTo>
                  <a:pt x="0" y="9610344"/>
                </a:moveTo>
                <a:lnTo>
                  <a:pt x="12335256" y="9610344"/>
                </a:lnTo>
                <a:lnTo>
                  <a:pt x="12335256" y="0"/>
                </a:lnTo>
                <a:lnTo>
                  <a:pt x="0" y="0"/>
                </a:lnTo>
                <a:lnTo>
                  <a:pt x="0" y="9610344"/>
                </a:lnTo>
                <a:close/>
              </a:path>
            </a:pathLst>
          </a:custGeom>
          <a:solidFill>
            <a:srgbClr val="52237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42347" y="684816"/>
            <a:ext cx="78594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1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42347" y="684816"/>
            <a:ext cx="78594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1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>
              <a:lnSpc>
                <a:spcPct val="100000"/>
              </a:lnSpc>
              <a:spcBef>
                <a:spcPts val="0"/>
              </a:spcBef>
              <a:buNone/>
              <a:defRPr sz="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3184379" y="4090428"/>
            <a:ext cx="27753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2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3184379" y="4090428"/>
            <a:ext cx="27753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2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7102929" y="121573"/>
            <a:ext cx="1886474" cy="4918337"/>
          </a:xfrm>
          <a:custGeom>
            <a:avLst/>
            <a:gdLst/>
            <a:ahLst/>
            <a:cxnLst/>
            <a:rect l="l" t="t" r="r" b="b"/>
            <a:pathLst>
              <a:path w="2638425" h="9596755" extrusionOk="0">
                <a:moveTo>
                  <a:pt x="0" y="9596628"/>
                </a:moveTo>
                <a:lnTo>
                  <a:pt x="2638044" y="9596628"/>
                </a:lnTo>
                <a:lnTo>
                  <a:pt x="2638044" y="0"/>
                </a:lnTo>
                <a:lnTo>
                  <a:pt x="0" y="0"/>
                </a:lnTo>
                <a:lnTo>
                  <a:pt x="0" y="9596628"/>
                </a:lnTo>
                <a:close/>
              </a:path>
            </a:pathLst>
          </a:custGeom>
          <a:solidFill>
            <a:srgbClr val="52237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42347" y="684816"/>
            <a:ext cx="78594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40061" y="1471695"/>
            <a:ext cx="7463700" cy="29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703401" y="4873985"/>
            <a:ext cx="1308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8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8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8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8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8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8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8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8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184379" y="4090428"/>
            <a:ext cx="27753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628653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0" y="0"/>
            <a:ext cx="9144000" cy="542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0" y="3657680"/>
            <a:ext cx="3373199" cy="1253214"/>
          </a:xfrm>
          <a:custGeom>
            <a:avLst/>
            <a:gdLst/>
            <a:ahLst/>
            <a:cxnLst/>
            <a:rect l="l" t="t" r="r" b="b"/>
            <a:pathLst>
              <a:path w="7413625" h="6188709" extrusionOk="0">
                <a:moveTo>
                  <a:pt x="0" y="6188282"/>
                </a:moveTo>
                <a:lnTo>
                  <a:pt x="7413386" y="6188282"/>
                </a:lnTo>
                <a:lnTo>
                  <a:pt x="7413386" y="0"/>
                </a:lnTo>
                <a:lnTo>
                  <a:pt x="0" y="0"/>
                </a:lnTo>
                <a:lnTo>
                  <a:pt x="0" y="6188282"/>
                </a:lnTo>
                <a:close/>
              </a:path>
            </a:pathLst>
          </a:custGeom>
          <a:solidFill>
            <a:srgbClr val="4B116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826293" y="3547593"/>
            <a:ext cx="1624625" cy="238363"/>
          </a:xfrm>
          <a:custGeom>
            <a:avLst/>
            <a:gdLst/>
            <a:ahLst/>
            <a:cxnLst/>
            <a:rect l="l" t="t" r="r" b="b"/>
            <a:pathLst>
              <a:path w="3570604" h="523875" extrusionOk="0">
                <a:moveTo>
                  <a:pt x="0" y="523544"/>
                </a:moveTo>
                <a:lnTo>
                  <a:pt x="3570571" y="523544"/>
                </a:lnTo>
                <a:lnTo>
                  <a:pt x="3570571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26293" y="4761841"/>
            <a:ext cx="1624625" cy="238363"/>
          </a:xfrm>
          <a:custGeom>
            <a:avLst/>
            <a:gdLst/>
            <a:ahLst/>
            <a:cxnLst/>
            <a:rect l="l" t="t" r="r" b="b"/>
            <a:pathLst>
              <a:path w="3570604" h="523875" extrusionOk="0">
                <a:moveTo>
                  <a:pt x="0" y="523544"/>
                </a:moveTo>
                <a:lnTo>
                  <a:pt x="3570571" y="523544"/>
                </a:lnTo>
                <a:lnTo>
                  <a:pt x="3570571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146216" y="3977126"/>
            <a:ext cx="29841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r>
              <a:rPr lang="en-US" dirty="0" smtClean="0"/>
              <a:t>Faculty Senate</a:t>
            </a:r>
            <a:r>
              <a:rPr lang="en-US" dirty="0"/>
              <a:t/>
            </a:r>
            <a:br>
              <a:rPr lang="en-US" dirty="0"/>
            </a:br>
            <a:r>
              <a:rPr lang="en-US" sz="1700" dirty="0"/>
              <a:t>September 9, 2019</a:t>
            </a:r>
            <a:endParaRPr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62" y="458125"/>
            <a:ext cx="6577774" cy="422724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3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53"/>
          <p:cNvSpPr txBox="1"/>
          <p:nvPr/>
        </p:nvSpPr>
        <p:spPr>
          <a:xfrm>
            <a:off x="7267473" y="1597599"/>
            <a:ext cx="1629000" cy="1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Branding: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“House of Brands” vs. “Branded House”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23" y="436325"/>
            <a:ext cx="6533024" cy="42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4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54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Branding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873" y="426600"/>
            <a:ext cx="6533027" cy="42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5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55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Branding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3" name="Google Shape;723;p55"/>
          <p:cNvPicPr preferRelativeResize="0"/>
          <p:nvPr/>
        </p:nvPicPr>
        <p:blipFill rotWithShape="1">
          <a:blip r:embed="rId4">
            <a:alphaModFix/>
          </a:blip>
          <a:srcRect l="370" t="36313" r="-370" b="56901"/>
          <a:stretch/>
        </p:blipFill>
        <p:spPr>
          <a:xfrm>
            <a:off x="388850" y="2773500"/>
            <a:ext cx="6533026" cy="32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23" y="458125"/>
            <a:ext cx="6533020" cy="422724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6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56"/>
          <p:cNvSpPr txBox="1"/>
          <p:nvPr/>
        </p:nvSpPr>
        <p:spPr>
          <a:xfrm>
            <a:off x="7179850" y="1597600"/>
            <a:ext cx="2034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Recommended</a:t>
            </a:r>
            <a:b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Subbrand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(For current logo)</a:t>
            </a:r>
            <a:endParaRPr sz="1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98" y="458125"/>
            <a:ext cx="6533024" cy="42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7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57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Seal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98" y="509025"/>
            <a:ext cx="6533024" cy="42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58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58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Athletics logo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8" name="Google Shape;748;p58"/>
          <p:cNvSpPr/>
          <p:nvPr/>
        </p:nvSpPr>
        <p:spPr>
          <a:xfrm>
            <a:off x="1124675" y="1876100"/>
            <a:ext cx="4944600" cy="132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58"/>
          <p:cNvSpPr/>
          <p:nvPr/>
        </p:nvSpPr>
        <p:spPr>
          <a:xfrm>
            <a:off x="1124675" y="1876100"/>
            <a:ext cx="4944600" cy="132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0" name="Google Shape;75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673" y="1876097"/>
            <a:ext cx="1661326" cy="11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137" y="2006750"/>
            <a:ext cx="1759027" cy="87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00" y="516075"/>
            <a:ext cx="6499678" cy="420567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59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59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Brand Visual  Identity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00" y="564550"/>
            <a:ext cx="6499670" cy="4205677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0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60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Wordmarks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500" y="468913"/>
            <a:ext cx="6499670" cy="420567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1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61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Shields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00" y="588775"/>
            <a:ext cx="6499670" cy="4205677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2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62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Initial with Logotype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/>
          <p:nvPr/>
        </p:nvSpPr>
        <p:spPr>
          <a:xfrm>
            <a:off x="-2467911" y="0"/>
            <a:ext cx="10000200" cy="5519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509" t="-7238" r="-12759" b="-11799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4836323" y="1016134"/>
            <a:ext cx="4299903" cy="3063411"/>
          </a:xfrm>
          <a:custGeom>
            <a:avLst/>
            <a:gdLst/>
            <a:ahLst/>
            <a:cxnLst/>
            <a:rect l="l" t="t" r="r" b="b"/>
            <a:pathLst>
              <a:path w="7413625" h="6188709" extrusionOk="0">
                <a:moveTo>
                  <a:pt x="0" y="6188282"/>
                </a:moveTo>
                <a:lnTo>
                  <a:pt x="7413386" y="6188282"/>
                </a:lnTo>
                <a:lnTo>
                  <a:pt x="7413386" y="0"/>
                </a:lnTo>
                <a:lnTo>
                  <a:pt x="0" y="0"/>
                </a:lnTo>
                <a:lnTo>
                  <a:pt x="0" y="6188282"/>
                </a:lnTo>
                <a:close/>
              </a:path>
            </a:pathLst>
          </a:custGeom>
          <a:solidFill>
            <a:srgbClr val="4B116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5168096" y="1076270"/>
            <a:ext cx="3768900" cy="1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Agenda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15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-Branding Project </a:t>
            </a:r>
            <a:r>
              <a:rPr lang="en-US" sz="1500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Update</a:t>
            </a:r>
            <a:endParaRPr sz="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15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-Recruitment </a:t>
            </a:r>
            <a:r>
              <a:rPr lang="en-US" sz="1500" b="1" i="0" u="none" strike="noStrike" cap="none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Marketing Update</a:t>
            </a:r>
            <a:endParaRPr sz="600" dirty="0"/>
          </a:p>
        </p:txBody>
      </p:sp>
      <p:sp>
        <p:nvSpPr>
          <p:cNvPr id="161" name="Google Shape;161;p24"/>
          <p:cNvSpPr/>
          <p:nvPr/>
        </p:nvSpPr>
        <p:spPr>
          <a:xfrm>
            <a:off x="5932722" y="838164"/>
            <a:ext cx="2247881" cy="238363"/>
          </a:xfrm>
          <a:custGeom>
            <a:avLst/>
            <a:gdLst/>
            <a:ahLst/>
            <a:cxnLst/>
            <a:rect l="l" t="t" r="r" b="b"/>
            <a:pathLst>
              <a:path w="7136130" h="523875" extrusionOk="0">
                <a:moveTo>
                  <a:pt x="0" y="523544"/>
                </a:moveTo>
                <a:lnTo>
                  <a:pt x="7135908" y="523544"/>
                </a:lnTo>
                <a:lnTo>
                  <a:pt x="7135908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5995081" y="3966683"/>
            <a:ext cx="2247881" cy="238363"/>
          </a:xfrm>
          <a:custGeom>
            <a:avLst/>
            <a:gdLst/>
            <a:ahLst/>
            <a:cxnLst/>
            <a:rect l="l" t="t" r="r" b="b"/>
            <a:pathLst>
              <a:path w="7136130" h="523875" extrusionOk="0">
                <a:moveTo>
                  <a:pt x="0" y="523544"/>
                </a:moveTo>
                <a:lnTo>
                  <a:pt x="7135908" y="523544"/>
                </a:lnTo>
                <a:lnTo>
                  <a:pt x="7135908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75" y="511225"/>
            <a:ext cx="6499669" cy="420567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63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63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Logos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75" y="409425"/>
            <a:ext cx="6499678" cy="42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50" y="468913"/>
            <a:ext cx="6499670" cy="4205677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5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65"/>
          <p:cNvSpPr txBox="1"/>
          <p:nvPr/>
        </p:nvSpPr>
        <p:spPr>
          <a:xfrm>
            <a:off x="7267473" y="1597596"/>
            <a:ext cx="1624200" cy="1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Shield: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Represents History, Legacy and Tradition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6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66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Feedback</a:t>
            </a:r>
            <a:b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b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Next Steps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2" name="Google Shape;812;p66"/>
          <p:cNvSpPr txBox="1"/>
          <p:nvPr/>
        </p:nvSpPr>
        <p:spPr>
          <a:xfrm>
            <a:off x="752400" y="1659872"/>
            <a:ext cx="5800800" cy="15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350" rIns="0" bIns="0" anchor="t" anchorCtr="0">
            <a:noAutofit/>
          </a:bodyPr>
          <a:lstStyle/>
          <a:p>
            <a:pPr marL="2921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Feedback form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921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Branding workshop with MPP late September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921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●"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Target rollout December 2019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"/>
          <p:cNvSpPr txBox="1">
            <a:spLocks noGrp="1"/>
          </p:cNvSpPr>
          <p:nvPr>
            <p:ph type="title"/>
          </p:nvPr>
        </p:nvSpPr>
        <p:spPr>
          <a:xfrm>
            <a:off x="828000" y="1936159"/>
            <a:ext cx="76743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50" rIns="0" bIns="0" anchor="t" anchorCtr="0">
            <a:no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EBE1B"/>
                </a:solidFill>
              </a:rPr>
              <a:t>FY20 </a:t>
            </a:r>
            <a:r>
              <a:rPr lang="en-US" sz="2600" b="0">
                <a:latin typeface="Open Sans"/>
                <a:ea typeface="Open Sans"/>
                <a:cs typeface="Open Sans"/>
                <a:sym typeface="Open Sans"/>
              </a:rPr>
              <a:t>RECRUITMENT/ST</a:t>
            </a:r>
            <a:r>
              <a:rPr lang="en-US" sz="2600" b="0"/>
              <a:t>RATEGIC MEDIA </a:t>
            </a:r>
            <a:r>
              <a:rPr lang="en-US" sz="2600" b="0">
                <a:latin typeface="Open Sans"/>
                <a:ea typeface="Open Sans"/>
                <a:cs typeface="Open Sans"/>
                <a:sym typeface="Open Sans"/>
              </a:rPr>
              <a:t>PLAN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1" name="Google Shape;83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143" y="3051273"/>
            <a:ext cx="2109431" cy="94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0"/>
          <p:cNvSpPr/>
          <p:nvPr/>
        </p:nvSpPr>
        <p:spPr>
          <a:xfrm>
            <a:off x="7328263" y="1394460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70"/>
          <p:cNvSpPr txBox="1"/>
          <p:nvPr/>
        </p:nvSpPr>
        <p:spPr>
          <a:xfrm>
            <a:off x="7102929" y="1630388"/>
            <a:ext cx="2639700" cy="20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125" rIns="0" bIns="0" anchor="t" anchorCtr="0">
            <a:noAutofit/>
          </a:bodyPr>
          <a:lstStyle/>
          <a:p>
            <a:pPr marL="190500" marR="622300" lvl="0" indent="0" algn="l" rtl="0">
              <a:lnSpc>
                <a:spcPct val="96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Admissions</a:t>
            </a:r>
            <a:b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b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University Relations</a:t>
            </a:r>
            <a:endParaRPr sz="900"/>
          </a:p>
          <a:p>
            <a:pPr marL="190500" marR="622300" lvl="0" indent="0" algn="l" rtl="0">
              <a:lnSpc>
                <a:spcPct val="96428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Partnership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524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858" y="674352"/>
            <a:ext cx="5065570" cy="4305737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70"/>
          <p:cNvSpPr txBox="1"/>
          <p:nvPr/>
        </p:nvSpPr>
        <p:spPr>
          <a:xfrm>
            <a:off x="537643" y="291054"/>
            <a:ext cx="62520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Brand Awareness &amp; Positive Brand Perception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1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71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Iowa HS Grads and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 Market Share 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6" name="Google Shape;846;p71"/>
          <p:cNvPicPr preferRelativeResize="0"/>
          <p:nvPr/>
        </p:nvPicPr>
        <p:blipFill rotWithShape="1">
          <a:blip r:embed="rId3">
            <a:alphaModFix/>
          </a:blip>
          <a:srcRect l="590" t="6360" r="-590" b="9401"/>
          <a:stretch/>
        </p:blipFill>
        <p:spPr>
          <a:xfrm>
            <a:off x="1564725" y="300000"/>
            <a:ext cx="4700249" cy="452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75"/>
          <p:cNvSpPr txBox="1">
            <a:spLocks noGrp="1"/>
          </p:cNvSpPr>
          <p:nvPr>
            <p:ph type="title"/>
          </p:nvPr>
        </p:nvSpPr>
        <p:spPr>
          <a:xfrm>
            <a:off x="7258031" y="1409615"/>
            <a:ext cx="194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Enrollment  Goals &amp;  Admissions  Recruitment</a:t>
            </a:r>
            <a:br>
              <a:rPr lang="en-US" sz="1800"/>
            </a:br>
            <a:r>
              <a:rPr lang="en-US" sz="1800"/>
              <a:t>Initiatives</a:t>
            </a:r>
            <a:endParaRPr sz="1800"/>
          </a:p>
        </p:txBody>
      </p:sp>
      <p:sp>
        <p:nvSpPr>
          <p:cNvPr id="903" name="Google Shape;903;p75"/>
          <p:cNvSpPr/>
          <p:nvPr/>
        </p:nvSpPr>
        <p:spPr>
          <a:xfrm>
            <a:off x="7328263" y="118303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75"/>
          <p:cNvSpPr txBox="1"/>
          <p:nvPr/>
        </p:nvSpPr>
        <p:spPr>
          <a:xfrm>
            <a:off x="588397" y="541979"/>
            <a:ext cx="37056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New Recruitment Initiatives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5" name="Google Shape;905;p75"/>
          <p:cNvSpPr txBox="1"/>
          <p:nvPr/>
        </p:nvSpPr>
        <p:spPr>
          <a:xfrm>
            <a:off x="588400" y="856925"/>
            <a:ext cx="6216300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350" rIns="0" bIns="0" anchor="t" anchorCtr="0">
            <a:noAutofit/>
          </a:bodyPr>
          <a:lstStyle/>
          <a:p>
            <a:pPr marL="457200" marR="2159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 smtClean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New in-state and out-of</a:t>
            </a:r>
            <a:r>
              <a:rPr lang="en-US" sz="1300" dirty="0" smtClean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-state scholarships (Fall 2020)</a:t>
            </a:r>
            <a:endParaRPr lang="en-US" sz="1300" dirty="0" smtClean="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endParaRPr lang="en-US" sz="1300" dirty="0" smtClean="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 smtClean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Open </a:t>
            </a: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House and daily visit improvements designed to highlight academic programs. </a:t>
            </a:r>
            <a:endParaRPr sz="1000" dirty="0"/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Increased outreach and relationship building with community college</a:t>
            </a:r>
            <a:b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partners and high school counselors.</a:t>
            </a:r>
            <a:endParaRPr sz="1000" dirty="0"/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New admitted student days, both in-state and out-of-state.</a:t>
            </a:r>
            <a:endParaRPr sz="1000" dirty="0"/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Development of additional translated recruitment materials (Spanish).</a:t>
            </a:r>
            <a:endParaRPr sz="1300" dirty="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First-ever LGBT visit day and continued presence at Pride Fest events.</a:t>
            </a:r>
            <a:endParaRPr sz="1000" dirty="0">
              <a:solidFill>
                <a:schemeClr val="dk1"/>
              </a:solidFill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New out-of-state recruitment fairs, high school and community college visits.</a:t>
            </a:r>
            <a:endParaRPr sz="1000" dirty="0">
              <a:solidFill>
                <a:schemeClr val="dk1"/>
              </a:solidFill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Widening the enrollment funnel through additional ACT/SAT name buying and increased presence in key IL, MN, WI, MO, NE, KS, and SD markets.</a:t>
            </a:r>
            <a:endParaRPr sz="1300" dirty="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2159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31F20"/>
              </a:buClr>
              <a:buSzPts val="1300"/>
              <a:buFont typeface="Open Sans"/>
              <a:buChar char="●"/>
            </a:pPr>
            <a:r>
              <a:rPr lang="en-US" sz="13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Developing and delivering more direct marketing materials.</a:t>
            </a:r>
            <a:endParaRPr sz="1300" dirty="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7"/>
          <p:cNvSpPr/>
          <p:nvPr/>
        </p:nvSpPr>
        <p:spPr>
          <a:xfrm>
            <a:off x="7328263" y="1394460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77"/>
          <p:cNvSpPr/>
          <p:nvPr/>
        </p:nvSpPr>
        <p:spPr>
          <a:xfrm>
            <a:off x="6946419" y="312002"/>
            <a:ext cx="60300" cy="7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77"/>
          <p:cNvSpPr/>
          <p:nvPr/>
        </p:nvSpPr>
        <p:spPr>
          <a:xfrm>
            <a:off x="4746664" y="120658"/>
            <a:ext cx="4086" cy="1301"/>
          </a:xfrm>
          <a:custGeom>
            <a:avLst/>
            <a:gdLst/>
            <a:ahLst/>
            <a:cxnLst/>
            <a:rect l="l" t="t" r="r" b="b"/>
            <a:pathLst>
              <a:path w="5715" h="2539" extrusionOk="0">
                <a:moveTo>
                  <a:pt x="0" y="0"/>
                </a:moveTo>
                <a:lnTo>
                  <a:pt x="5113" y="0"/>
                </a:lnTo>
                <a:lnTo>
                  <a:pt x="5196" y="1888"/>
                </a:lnTo>
                <a:lnTo>
                  <a:pt x="90" y="2104"/>
                </a:lnTo>
                <a:lnTo>
                  <a:pt x="0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77"/>
          <p:cNvSpPr/>
          <p:nvPr/>
        </p:nvSpPr>
        <p:spPr>
          <a:xfrm>
            <a:off x="4769039" y="120657"/>
            <a:ext cx="13167" cy="976"/>
          </a:xfrm>
          <a:custGeom>
            <a:avLst/>
            <a:gdLst/>
            <a:ahLst/>
            <a:cxnLst/>
            <a:rect l="l" t="t" r="r" b="b"/>
            <a:pathLst>
              <a:path w="18415" h="1904" extrusionOk="0">
                <a:moveTo>
                  <a:pt x="18160" y="0"/>
                </a:moveTo>
                <a:lnTo>
                  <a:pt x="15589" y="0"/>
                </a:lnTo>
                <a:lnTo>
                  <a:pt x="18160" y="0"/>
                </a:lnTo>
                <a:close/>
              </a:path>
              <a:path w="18415" h="1904" extrusionOk="0">
                <a:moveTo>
                  <a:pt x="13152" y="0"/>
                </a:moveTo>
                <a:lnTo>
                  <a:pt x="0" y="0"/>
                </a:lnTo>
                <a:lnTo>
                  <a:pt x="1407" y="1799"/>
                </a:lnTo>
                <a:lnTo>
                  <a:pt x="9458" y="1457"/>
                </a:lnTo>
                <a:lnTo>
                  <a:pt x="12875" y="771"/>
                </a:lnTo>
                <a:lnTo>
                  <a:pt x="13152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77"/>
          <p:cNvSpPr txBox="1"/>
          <p:nvPr/>
        </p:nvSpPr>
        <p:spPr>
          <a:xfrm>
            <a:off x="7306122" y="3657200"/>
            <a:ext cx="15696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0" marR="152400" lvl="0" indent="0" algn="l" rtl="0">
              <a:lnSpc>
                <a:spcPct val="120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*Source: WICHE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7" name="Google Shape;927;p77"/>
          <p:cNvSpPr txBox="1"/>
          <p:nvPr/>
        </p:nvSpPr>
        <p:spPr>
          <a:xfrm>
            <a:off x="7170375" y="1636575"/>
            <a:ext cx="2082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Increases/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Decreases in HS Seniors by State (through 2023)</a:t>
            </a:r>
            <a:endParaRPr sz="17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28" name="Google Shape;928;p77"/>
          <p:cNvPicPr preferRelativeResize="0"/>
          <p:nvPr/>
        </p:nvPicPr>
        <p:blipFill rotWithShape="1">
          <a:blip r:embed="rId4">
            <a:alphaModFix/>
          </a:blip>
          <a:srcRect r="22815"/>
          <a:stretch/>
        </p:blipFill>
        <p:spPr>
          <a:xfrm>
            <a:off x="1581500" y="159725"/>
            <a:ext cx="4738949" cy="482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8"/>
          <p:cNvSpPr/>
          <p:nvPr/>
        </p:nvSpPr>
        <p:spPr>
          <a:xfrm>
            <a:off x="4747560" y="120658"/>
            <a:ext cx="4086" cy="1301"/>
          </a:xfrm>
          <a:custGeom>
            <a:avLst/>
            <a:gdLst/>
            <a:ahLst/>
            <a:cxnLst/>
            <a:rect l="l" t="t" r="r" b="b"/>
            <a:pathLst>
              <a:path w="5715" h="2539" extrusionOk="0">
                <a:moveTo>
                  <a:pt x="0" y="0"/>
                </a:moveTo>
                <a:lnTo>
                  <a:pt x="5126" y="0"/>
                </a:lnTo>
                <a:lnTo>
                  <a:pt x="5208" y="1887"/>
                </a:lnTo>
                <a:lnTo>
                  <a:pt x="90" y="2102"/>
                </a:lnTo>
                <a:lnTo>
                  <a:pt x="0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78"/>
          <p:cNvSpPr/>
          <p:nvPr/>
        </p:nvSpPr>
        <p:spPr>
          <a:xfrm>
            <a:off x="4769934" y="120658"/>
            <a:ext cx="13167" cy="976"/>
          </a:xfrm>
          <a:custGeom>
            <a:avLst/>
            <a:gdLst/>
            <a:ahLst/>
            <a:cxnLst/>
            <a:rect l="l" t="t" r="r" b="b"/>
            <a:pathLst>
              <a:path w="18415" h="1904" extrusionOk="0">
                <a:moveTo>
                  <a:pt x="18022" y="0"/>
                </a:moveTo>
                <a:lnTo>
                  <a:pt x="15590" y="0"/>
                </a:lnTo>
                <a:lnTo>
                  <a:pt x="18022" y="0"/>
                </a:lnTo>
                <a:close/>
              </a:path>
              <a:path w="18415" h="1904" extrusionOk="0">
                <a:moveTo>
                  <a:pt x="13148" y="0"/>
                </a:moveTo>
                <a:lnTo>
                  <a:pt x="0" y="0"/>
                </a:lnTo>
                <a:lnTo>
                  <a:pt x="1407" y="1806"/>
                </a:lnTo>
                <a:lnTo>
                  <a:pt x="9446" y="1464"/>
                </a:lnTo>
                <a:lnTo>
                  <a:pt x="12875" y="765"/>
                </a:lnTo>
                <a:lnTo>
                  <a:pt x="13148" y="0"/>
                </a:lnTo>
                <a:close/>
              </a:path>
            </a:pathLst>
          </a:custGeom>
          <a:solidFill>
            <a:srgbClr val="6364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78"/>
          <p:cNvSpPr/>
          <p:nvPr/>
        </p:nvSpPr>
        <p:spPr>
          <a:xfrm>
            <a:off x="7328263" y="1591108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78"/>
          <p:cNvSpPr txBox="1"/>
          <p:nvPr/>
        </p:nvSpPr>
        <p:spPr>
          <a:xfrm>
            <a:off x="7267473" y="1835775"/>
            <a:ext cx="1578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Our </a:t>
            </a:r>
            <a:r>
              <a:rPr lang="en-US" sz="18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Designated</a:t>
            </a:r>
            <a:endParaRPr sz="900"/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Market</a:t>
            </a:r>
            <a:r>
              <a:rPr lang="en-US" sz="900"/>
              <a:t> </a:t>
            </a:r>
            <a:r>
              <a:rPr lang="en-US" sz="18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Areas (DMAs):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Traditional </a:t>
            </a: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&amp;</a:t>
            </a:r>
            <a:r>
              <a:rPr lang="en-US" sz="18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Digital M</a:t>
            </a: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edia Plans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JW Morton &amp; Happy Medium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7" name="Google Shape;937;p78"/>
          <p:cNvPicPr preferRelativeResize="0"/>
          <p:nvPr/>
        </p:nvPicPr>
        <p:blipFill rotWithShape="1">
          <a:blip r:embed="rId3">
            <a:alphaModFix/>
          </a:blip>
          <a:srcRect r="22576"/>
          <a:stretch/>
        </p:blipFill>
        <p:spPr>
          <a:xfrm>
            <a:off x="1522100" y="120651"/>
            <a:ext cx="4921901" cy="49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/>
        </p:nvSpPr>
        <p:spPr>
          <a:xfrm>
            <a:off x="5786108" y="216080"/>
            <a:ext cx="3154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3,423</a:t>
            </a:r>
            <a:endParaRPr sz="75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175632" y="344417"/>
            <a:ext cx="5310600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TOTAL RESEARCH PARTICIPANTS</a:t>
            </a:r>
            <a:endParaRPr sz="30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6" name="Google Shape;186;p27"/>
          <p:cNvSpPr/>
          <p:nvPr/>
        </p:nvSpPr>
        <p:spPr>
          <a:xfrm rot="-401794">
            <a:off x="3190370" y="1453587"/>
            <a:ext cx="5523483" cy="849091"/>
          </a:xfrm>
          <a:prstGeom prst="arc">
            <a:avLst>
              <a:gd name="adj1" fmla="val 16200000"/>
              <a:gd name="adj2" fmla="val 21523509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7" descr="Image result for college students"/>
          <p:cNvPicPr preferRelativeResize="0"/>
          <p:nvPr/>
        </p:nvPicPr>
        <p:blipFill rotWithShape="1">
          <a:blip r:embed="rId3">
            <a:alphaModFix/>
          </a:blip>
          <a:srcRect l="3813" r="7075"/>
          <a:stretch/>
        </p:blipFill>
        <p:spPr>
          <a:xfrm>
            <a:off x="5645360" y="1771731"/>
            <a:ext cx="1028700" cy="7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 descr="Image result for high school students and par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4041" y="1773836"/>
            <a:ext cx="10287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 descr="Image result for elementary teacher"/>
          <p:cNvPicPr preferRelativeResize="0"/>
          <p:nvPr/>
        </p:nvPicPr>
        <p:blipFill rotWithShape="1">
          <a:blip r:embed="rId5">
            <a:alphaModFix/>
          </a:blip>
          <a:srcRect l="24862"/>
          <a:stretch/>
        </p:blipFill>
        <p:spPr>
          <a:xfrm>
            <a:off x="4562838" y="3598115"/>
            <a:ext cx="1028699" cy="76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 descr="Related image"/>
          <p:cNvPicPr preferRelativeResize="0"/>
          <p:nvPr/>
        </p:nvPicPr>
        <p:blipFill rotWithShape="1">
          <a:blip r:embed="rId6">
            <a:alphaModFix/>
          </a:blip>
          <a:srcRect r="24693"/>
          <a:stretch/>
        </p:blipFill>
        <p:spPr>
          <a:xfrm>
            <a:off x="6771567" y="1760184"/>
            <a:ext cx="1028701" cy="76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 descr="Related image"/>
          <p:cNvPicPr preferRelativeResize="0"/>
          <p:nvPr/>
        </p:nvPicPr>
        <p:blipFill rotWithShape="1">
          <a:blip r:embed="rId7">
            <a:alphaModFix/>
          </a:blip>
          <a:srcRect l="20908" r="6189"/>
          <a:stretch/>
        </p:blipFill>
        <p:spPr>
          <a:xfrm>
            <a:off x="5676783" y="3576113"/>
            <a:ext cx="1028700" cy="76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 descr="Related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8362" y="3576113"/>
            <a:ext cx="1028700" cy="77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 descr="Related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9939" y="3570903"/>
            <a:ext cx="10287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4497799" y="2601118"/>
            <a:ext cx="1069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PROSPECTIVE STUDENTS &amp; PARENTS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FGs &amp; 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(Parent n=102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n=59)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5645360" y="2611847"/>
            <a:ext cx="1028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STUDENTS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FGs &amp; 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(n=547)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4522329" y="4405274"/>
            <a:ext cx="102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Survey &amp; IDIs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(n=1,467)</a:t>
            </a:r>
            <a:endParaRPr sz="1100"/>
          </a:p>
        </p:txBody>
      </p:sp>
      <p:sp>
        <p:nvSpPr>
          <p:cNvPr id="197" name="Google Shape;197;p27"/>
          <p:cNvSpPr txBox="1"/>
          <p:nvPr/>
        </p:nvSpPr>
        <p:spPr>
          <a:xfrm>
            <a:off x="6771567" y="2612537"/>
            <a:ext cx="102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 FACULTY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Survey &amp; FGs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(n=190)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5676783" y="4405275"/>
            <a:ext cx="1028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BUSINESSES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(n=141)</a:t>
            </a:r>
            <a:endParaRPr sz="1100"/>
          </a:p>
        </p:txBody>
      </p:sp>
      <p:sp>
        <p:nvSpPr>
          <p:cNvPr id="199" name="Google Shape;199;p27"/>
          <p:cNvSpPr txBox="1"/>
          <p:nvPr/>
        </p:nvSpPr>
        <p:spPr>
          <a:xfrm>
            <a:off x="6768362" y="4408974"/>
            <a:ext cx="1028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GENERAL POPULATION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Mail/Online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(n=423)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7859939" y="4408915"/>
            <a:ext cx="102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MEDIA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Mail/Online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(n=15)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7" descr="Related image"/>
          <p:cNvSpPr/>
          <p:nvPr/>
        </p:nvSpPr>
        <p:spPr>
          <a:xfrm>
            <a:off x="116681" y="-10834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7" descr="Image result for company employees"/>
          <p:cNvPicPr preferRelativeResize="0"/>
          <p:nvPr/>
        </p:nvPicPr>
        <p:blipFill rotWithShape="1">
          <a:blip r:embed="rId10">
            <a:alphaModFix/>
          </a:blip>
          <a:srcRect l="13425" r="12357"/>
          <a:stretch/>
        </p:blipFill>
        <p:spPr>
          <a:xfrm>
            <a:off x="7894905" y="1793960"/>
            <a:ext cx="1028700" cy="72812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7865320" y="2601118"/>
            <a:ext cx="102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 STAFF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Survey &amp; FGs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(n=343)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3371052" y="4405274"/>
            <a:ext cx="10254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COUNSELORS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Survey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(n=84)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7" descr="Related image"/>
          <p:cNvPicPr preferRelativeResize="0"/>
          <p:nvPr/>
        </p:nvPicPr>
        <p:blipFill rotWithShape="1">
          <a:blip r:embed="rId11">
            <a:alphaModFix/>
          </a:blip>
          <a:srcRect l="6476" r="9960" b="4725"/>
          <a:stretch/>
        </p:blipFill>
        <p:spPr>
          <a:xfrm>
            <a:off x="3448893" y="3598115"/>
            <a:ext cx="1028700" cy="758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7"/>
          <p:cNvGrpSpPr/>
          <p:nvPr/>
        </p:nvGrpSpPr>
        <p:grpSpPr>
          <a:xfrm>
            <a:off x="590151" y="1887475"/>
            <a:ext cx="2174850" cy="3020566"/>
            <a:chOff x="1967602" y="491"/>
            <a:chExt cx="2899800" cy="4027421"/>
          </a:xfrm>
        </p:grpSpPr>
        <p:sp>
          <p:nvSpPr>
            <p:cNvPr id="207" name="Google Shape;207;p27"/>
            <p:cNvSpPr/>
            <p:nvPr/>
          </p:nvSpPr>
          <p:spPr>
            <a:xfrm>
              <a:off x="1967602" y="491"/>
              <a:ext cx="2899800" cy="16110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 txBox="1"/>
            <p:nvPr/>
          </p:nvSpPr>
          <p:spPr>
            <a:xfrm>
              <a:off x="2014785" y="47674"/>
              <a:ext cx="2805300" cy="15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000" tIns="120000" rIns="120000" bIns="1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August 2018</a:t>
              </a: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 rot="5400000">
              <a:off x="3115416" y="1651822"/>
              <a:ext cx="604200" cy="7248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E2A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 txBox="1"/>
            <p:nvPr/>
          </p:nvSpPr>
          <p:spPr>
            <a:xfrm>
              <a:off x="3199976" y="1712123"/>
              <a:ext cx="435000" cy="4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1967602" y="2416912"/>
              <a:ext cx="2899800" cy="16110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 txBox="1"/>
            <p:nvPr/>
          </p:nvSpPr>
          <p:spPr>
            <a:xfrm>
              <a:off x="2014785" y="2464095"/>
              <a:ext cx="2805300" cy="15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000" tIns="120000" rIns="120000" bIns="1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June 2019</a:t>
              </a: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27" descr="Grow CedarValley. Business. Community. Opportunity."/>
          <p:cNvPicPr preferRelativeResize="0"/>
          <p:nvPr/>
        </p:nvPicPr>
        <p:blipFill rotWithShape="1">
          <a:blip r:embed="rId12">
            <a:alphaModFix/>
          </a:blip>
          <a:srcRect l="30148"/>
          <a:stretch/>
        </p:blipFill>
        <p:spPr>
          <a:xfrm>
            <a:off x="3404214" y="1813606"/>
            <a:ext cx="1028700" cy="66271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3330413" y="2618311"/>
            <a:ext cx="102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 LEADERS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FGs &amp; IDIs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(n=21)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9"/>
          <p:cNvSpPr/>
          <p:nvPr/>
        </p:nvSpPr>
        <p:spPr>
          <a:xfrm>
            <a:off x="7328263" y="1394460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3" name="Google Shape;943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82993" y="233802"/>
            <a:ext cx="5099130" cy="4675906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79"/>
          <p:cNvSpPr txBox="1"/>
          <p:nvPr/>
        </p:nvSpPr>
        <p:spPr>
          <a:xfrm>
            <a:off x="7267466" y="1636568"/>
            <a:ext cx="1550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Increasing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Earned Media </a:t>
            </a: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Efforts</a:t>
            </a:r>
            <a:endParaRPr sz="17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5" name="Google Shape;94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24" y="466122"/>
            <a:ext cx="3113590" cy="45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450" y="1179700"/>
            <a:ext cx="1829800" cy="10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900" y="4118651"/>
            <a:ext cx="2271141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8424" y="3581950"/>
            <a:ext cx="1024702" cy="10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1503" y="312319"/>
            <a:ext cx="1591273" cy="60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5526" y="1164526"/>
            <a:ext cx="1723587" cy="10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4474" y="2461801"/>
            <a:ext cx="1721858" cy="54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40994" y="1208505"/>
            <a:ext cx="991894" cy="9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295" y="3316739"/>
            <a:ext cx="2901421" cy="48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16232" y="3601932"/>
            <a:ext cx="696891" cy="98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14201" y="3610750"/>
            <a:ext cx="636258" cy="9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98326" y="2493988"/>
            <a:ext cx="934550" cy="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7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50050" y="2238528"/>
            <a:ext cx="934550" cy="93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0"/>
          <p:cNvSpPr/>
          <p:nvPr/>
        </p:nvSpPr>
        <p:spPr>
          <a:xfrm>
            <a:off x="7328263" y="1394460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80"/>
          <p:cNvSpPr txBox="1"/>
          <p:nvPr/>
        </p:nvSpPr>
        <p:spPr>
          <a:xfrm>
            <a:off x="7267466" y="1636568"/>
            <a:ext cx="1550400" cy="1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CRM</a:t>
            </a:r>
            <a:r>
              <a:rPr lang="en-US" sz="1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Recruitment Comm Flows</a:t>
            </a:r>
            <a:endParaRPr sz="17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4" name="Google Shape;964;p80"/>
          <p:cNvSpPr/>
          <p:nvPr/>
        </p:nvSpPr>
        <p:spPr>
          <a:xfrm>
            <a:off x="340100" y="586675"/>
            <a:ext cx="6583200" cy="10245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80"/>
          <p:cNvSpPr txBox="1"/>
          <p:nvPr/>
        </p:nvSpPr>
        <p:spPr>
          <a:xfrm>
            <a:off x="366575" y="533025"/>
            <a:ext cx="66324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200" anchor="t" anchorCtr="0">
            <a:noAutofit/>
          </a:bodyPr>
          <a:lstStyle/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Push to Apply (Seniors/Transfer Prospects)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REDESIGNED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51 Emails / 7-10 Pubs (running)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Admits/Commits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REFRESHED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38 Emails / 16 Pubs (running)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Search to Prospect (Juniors/Seniors Suspects)</a:t>
            </a:r>
            <a:r>
              <a:rPr lang="en-US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38 Emails / 14 Pubs (near running) 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Juniors (Prospects)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28 Emails / 5-7 Pubs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Sophomores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24 Emails / 4-7 Pubs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Freshmen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17 Emails / 2-4 Pubs 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Parents; Counselors/Advisors; Visitors; 1st Program Interest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Scoped by 8/30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 Applicant/Decision Pending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1 Email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All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24 Emails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UGRD App/Admit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12 Emails / 1 Pub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Grad App/Admit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9 Emails / 1 Pub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Pre-senior </a:t>
            </a:r>
            <a:r>
              <a:rPr lang="en-US" sz="800" b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200" i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rgbClr val="4B116F"/>
                </a:solidFill>
                <a:latin typeface="Calibri"/>
                <a:ea typeface="Calibri"/>
                <a:cs typeface="Calibri"/>
                <a:sym typeface="Calibri"/>
              </a:rPr>
              <a:t>6 Emails </a:t>
            </a:r>
            <a:endParaRPr sz="1200" i="1">
              <a:solidFill>
                <a:srgbClr val="4B11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80"/>
          <p:cNvSpPr/>
          <p:nvPr/>
        </p:nvSpPr>
        <p:spPr>
          <a:xfrm>
            <a:off x="435994" y="638459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JULY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23</a:t>
            </a:r>
            <a:endParaRPr sz="700" b="1">
              <a:solidFill>
                <a:srgbClr val="FFFFFF"/>
              </a:solidFill>
            </a:endParaRPr>
          </a:p>
        </p:txBody>
      </p:sp>
      <p:sp>
        <p:nvSpPr>
          <p:cNvPr id="967" name="Google Shape;967;p80"/>
          <p:cNvSpPr/>
          <p:nvPr/>
        </p:nvSpPr>
        <p:spPr>
          <a:xfrm>
            <a:off x="435994" y="962648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AUG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2</a:t>
            </a:r>
            <a:endParaRPr sz="700" b="1">
              <a:solidFill>
                <a:srgbClr val="FFFFFF"/>
              </a:solidFill>
            </a:endParaRPr>
          </a:p>
        </p:txBody>
      </p:sp>
      <p:sp>
        <p:nvSpPr>
          <p:cNvPr id="968" name="Google Shape;968;p80"/>
          <p:cNvSpPr/>
          <p:nvPr/>
        </p:nvSpPr>
        <p:spPr>
          <a:xfrm>
            <a:off x="435994" y="1286837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FFFF"/>
                </a:solidFill>
              </a:rPr>
              <a:t>AUG</a:t>
            </a:r>
            <a:endParaRPr sz="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FFFF"/>
                </a:solidFill>
              </a:rPr>
              <a:t>23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969" name="Google Shape;969;p80"/>
          <p:cNvSpPr/>
          <p:nvPr/>
        </p:nvSpPr>
        <p:spPr>
          <a:xfrm>
            <a:off x="435994" y="3208331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 SEPT</a:t>
            </a: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0" name="Google Shape;970;p80"/>
          <p:cNvSpPr/>
          <p:nvPr/>
        </p:nvSpPr>
        <p:spPr>
          <a:xfrm>
            <a:off x="435994" y="3532520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SEPT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1" name="Google Shape;971;p80"/>
          <p:cNvSpPr/>
          <p:nvPr/>
        </p:nvSpPr>
        <p:spPr>
          <a:xfrm>
            <a:off x="435994" y="3856709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SEPT </a:t>
            </a:r>
            <a:endParaRPr sz="6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FFFF"/>
              </a:solidFill>
            </a:endParaRPr>
          </a:p>
        </p:txBody>
      </p:sp>
      <p:sp>
        <p:nvSpPr>
          <p:cNvPr id="972" name="Google Shape;972;p80"/>
          <p:cNvSpPr/>
          <p:nvPr/>
        </p:nvSpPr>
        <p:spPr>
          <a:xfrm>
            <a:off x="435994" y="4180898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OCT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3" name="Google Shape;973;p80"/>
          <p:cNvSpPr/>
          <p:nvPr/>
        </p:nvSpPr>
        <p:spPr>
          <a:xfrm>
            <a:off x="435994" y="1611026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SEPT 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4" name="Google Shape;974;p80"/>
          <p:cNvSpPr/>
          <p:nvPr/>
        </p:nvSpPr>
        <p:spPr>
          <a:xfrm>
            <a:off x="435994" y="1935215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SEPT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5" name="Google Shape;975;p80"/>
          <p:cNvSpPr/>
          <p:nvPr/>
        </p:nvSpPr>
        <p:spPr>
          <a:xfrm>
            <a:off x="435994" y="2259404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OCT 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6" name="Google Shape;976;p80"/>
          <p:cNvSpPr/>
          <p:nvPr/>
        </p:nvSpPr>
        <p:spPr>
          <a:xfrm>
            <a:off x="435994" y="2583593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TBD</a:t>
            </a:r>
            <a:endParaRPr sz="700" b="1">
              <a:solidFill>
                <a:srgbClr val="FFFFFF"/>
              </a:solidFill>
            </a:endParaRPr>
          </a:p>
        </p:txBody>
      </p:sp>
      <p:sp>
        <p:nvSpPr>
          <p:cNvPr id="977" name="Google Shape;977;p80"/>
          <p:cNvSpPr/>
          <p:nvPr/>
        </p:nvSpPr>
        <p:spPr>
          <a:xfrm>
            <a:off x="435994" y="2894246"/>
            <a:ext cx="285000" cy="260400"/>
          </a:xfrm>
          <a:prstGeom prst="snip1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rgbClr val="FFFFFF"/>
                </a:solidFill>
              </a:rPr>
              <a:t>SEPT</a:t>
            </a:r>
            <a:endParaRPr sz="7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81"/>
          <p:cNvSpPr/>
          <p:nvPr/>
        </p:nvSpPr>
        <p:spPr>
          <a:xfrm>
            <a:off x="7328263" y="1394460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81"/>
          <p:cNvSpPr txBox="1"/>
          <p:nvPr/>
        </p:nvSpPr>
        <p:spPr>
          <a:xfrm>
            <a:off x="7328275" y="1617451"/>
            <a:ext cx="1396200" cy="14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Primary Marketing Area &amp; New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Stretch </a:t>
            </a:r>
            <a:endParaRPr sz="900"/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Markets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(Kansas City &amp; St. Louis)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4" name="Google Shape;984;p81"/>
          <p:cNvPicPr preferRelativeResize="0"/>
          <p:nvPr/>
        </p:nvPicPr>
        <p:blipFill rotWithShape="1">
          <a:blip r:embed="rId3">
            <a:alphaModFix/>
          </a:blip>
          <a:srcRect r="22750"/>
          <a:stretch/>
        </p:blipFill>
        <p:spPr>
          <a:xfrm>
            <a:off x="1460300" y="199000"/>
            <a:ext cx="4665701" cy="474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82"/>
          <p:cNvSpPr/>
          <p:nvPr/>
        </p:nvSpPr>
        <p:spPr>
          <a:xfrm>
            <a:off x="7321663" y="1726305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70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82"/>
          <p:cNvSpPr txBox="1"/>
          <p:nvPr/>
        </p:nvSpPr>
        <p:spPr>
          <a:xfrm>
            <a:off x="555500" y="132525"/>
            <a:ext cx="59118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457200" lvl="0" indent="-30480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 Recruitment and Marketing Leadership group meeting regularly to track progress and strategize continued synergy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39700" lvl="0" indent="-304800" algn="l" rtl="0">
              <a:lnSpc>
                <a:spcPct val="1167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Identification of undergraduate “Programs to Elevate” to aid in marketing prioritization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9700" lvl="0" indent="-304800" algn="l" rtl="0">
              <a:lnSpc>
                <a:spcPct val="1167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Continued progress with CRM and direct marketing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9700" lvl="0" indent="-304800" algn="l" rtl="0">
              <a:lnSpc>
                <a:spcPct val="1167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Rebranding project/Redesign of website and mobile app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65100" lvl="0" indent="-304800" algn="l" rtl="0">
              <a:lnSpc>
                <a:spcPct val="1167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Graduate College growth initiatives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65100" lvl="0" indent="-304800" algn="l" rtl="0">
              <a:lnSpc>
                <a:spcPct val="1167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Enhanced video and social media presence/Expanded earned media efforts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1" name="Google Shape;991;p82"/>
          <p:cNvSpPr txBox="1"/>
          <p:nvPr/>
        </p:nvSpPr>
        <p:spPr>
          <a:xfrm>
            <a:off x="7260865" y="1892414"/>
            <a:ext cx="16587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Additional Areas of Focus in FY20</a:t>
            </a:r>
            <a:endParaRPr sz="17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2" name="Google Shape;992;p82"/>
          <p:cNvPicPr preferRelativeResize="0"/>
          <p:nvPr/>
        </p:nvPicPr>
        <p:blipFill rotWithShape="1">
          <a:blip r:embed="rId3">
            <a:alphaModFix/>
          </a:blip>
          <a:srcRect l="2037" t="20128" b="28020"/>
          <a:stretch/>
        </p:blipFill>
        <p:spPr>
          <a:xfrm>
            <a:off x="217725" y="2839750"/>
            <a:ext cx="6803574" cy="2176249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82"/>
          <p:cNvSpPr txBox="1"/>
          <p:nvPr/>
        </p:nvSpPr>
        <p:spPr>
          <a:xfrm>
            <a:off x="-1118925" y="2886175"/>
            <a:ext cx="38130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83"/>
          <p:cNvSpPr/>
          <p:nvPr/>
        </p:nvSpPr>
        <p:spPr>
          <a:xfrm>
            <a:off x="7267469" y="1448804"/>
            <a:ext cx="948830" cy="41687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83"/>
          <p:cNvSpPr txBox="1"/>
          <p:nvPr/>
        </p:nvSpPr>
        <p:spPr>
          <a:xfrm>
            <a:off x="7267465" y="1597602"/>
            <a:ext cx="16587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University Relations Leadership</a:t>
            </a:r>
            <a:endParaRPr sz="1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0" name="Google Shape;1000;p83"/>
          <p:cNvSpPr txBox="1"/>
          <p:nvPr/>
        </p:nvSpPr>
        <p:spPr>
          <a:xfrm>
            <a:off x="478351" y="2053986"/>
            <a:ext cx="12333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125" tIns="59125" rIns="59125" bIns="591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Ashley Stoppel, CRM</a:t>
            </a:r>
            <a:endParaRPr sz="800" b="1">
              <a:solidFill>
                <a:srgbClr val="5223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1" name="Google Shape;1001;p83"/>
          <p:cNvSpPr txBox="1"/>
          <p:nvPr/>
        </p:nvSpPr>
        <p:spPr>
          <a:xfrm>
            <a:off x="478350" y="4259325"/>
            <a:ext cx="18609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125" tIns="59125" rIns="59125" bIns="591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Maddie Allen-Kasten, Advertising</a:t>
            </a:r>
            <a:endParaRPr sz="800" b="1">
              <a:solidFill>
                <a:srgbClr val="5223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2" name="Google Shape;1002;p83"/>
          <p:cNvSpPr txBox="1"/>
          <p:nvPr/>
        </p:nvSpPr>
        <p:spPr>
          <a:xfrm>
            <a:off x="4641325" y="2068076"/>
            <a:ext cx="17019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125" tIns="59125" rIns="59125" bIns="591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Jess Betts, Creative Services &amp; Branding</a:t>
            </a:r>
            <a:endParaRPr sz="800" b="1">
              <a:solidFill>
                <a:srgbClr val="5223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3" name="Google Shape;1003;p83"/>
          <p:cNvSpPr txBox="1"/>
          <p:nvPr/>
        </p:nvSpPr>
        <p:spPr>
          <a:xfrm>
            <a:off x="2554525" y="2084199"/>
            <a:ext cx="16587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125" tIns="59125" rIns="59125" bIns="591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Lindsay Cunningham, Web</a:t>
            </a:r>
            <a:endParaRPr sz="800" b="1">
              <a:solidFill>
                <a:srgbClr val="5223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4" name="Google Shape;1004;p83"/>
          <p:cNvSpPr txBox="1"/>
          <p:nvPr/>
        </p:nvSpPr>
        <p:spPr>
          <a:xfrm>
            <a:off x="2620575" y="4259325"/>
            <a:ext cx="1572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125" tIns="59125" rIns="59125" bIns="591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2237F"/>
                </a:solidFill>
                <a:latin typeface="Open Sans"/>
                <a:ea typeface="Open Sans"/>
                <a:cs typeface="Open Sans"/>
                <a:sym typeface="Open Sans"/>
              </a:rPr>
              <a:t>Public Relations Manager - TBD</a:t>
            </a:r>
            <a:endParaRPr sz="800" b="1">
              <a:solidFill>
                <a:srgbClr val="5223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5" name="Google Shape;1005;p83"/>
          <p:cNvPicPr preferRelativeResize="0"/>
          <p:nvPr/>
        </p:nvPicPr>
        <p:blipFill rotWithShape="1">
          <a:blip r:embed="rId3">
            <a:alphaModFix/>
          </a:blip>
          <a:srcRect t="4919" b="31689"/>
          <a:stretch/>
        </p:blipFill>
        <p:spPr>
          <a:xfrm>
            <a:off x="478350" y="2611552"/>
            <a:ext cx="1701875" cy="161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83"/>
          <p:cNvPicPr preferRelativeResize="0"/>
          <p:nvPr/>
        </p:nvPicPr>
        <p:blipFill rotWithShape="1">
          <a:blip r:embed="rId4">
            <a:alphaModFix/>
          </a:blip>
          <a:srcRect t="6176" b="27549"/>
          <a:stretch/>
        </p:blipFill>
        <p:spPr>
          <a:xfrm>
            <a:off x="2554825" y="436126"/>
            <a:ext cx="1658074" cy="164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83"/>
          <p:cNvPicPr preferRelativeResize="0"/>
          <p:nvPr/>
        </p:nvPicPr>
        <p:blipFill rotWithShape="1">
          <a:blip r:embed="rId5">
            <a:alphaModFix/>
          </a:blip>
          <a:srcRect t="10103" b="24838"/>
          <a:stretch/>
        </p:blipFill>
        <p:spPr>
          <a:xfrm>
            <a:off x="551575" y="451237"/>
            <a:ext cx="1657900" cy="1617846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83"/>
          <p:cNvSpPr/>
          <p:nvPr/>
        </p:nvSpPr>
        <p:spPr>
          <a:xfrm>
            <a:off x="2574925" y="2611525"/>
            <a:ext cx="1617900" cy="1617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9" name="Google Shape;1009;p83"/>
          <p:cNvPicPr preferRelativeResize="0"/>
          <p:nvPr/>
        </p:nvPicPr>
        <p:blipFill rotWithShape="1">
          <a:blip r:embed="rId6">
            <a:alphaModFix/>
          </a:blip>
          <a:srcRect t="6312" b="22685"/>
          <a:stretch/>
        </p:blipFill>
        <p:spPr>
          <a:xfrm>
            <a:off x="4641325" y="436125"/>
            <a:ext cx="1657897" cy="164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9621" y="-71011"/>
            <a:ext cx="7928281" cy="52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85"/>
          <p:cNvSpPr/>
          <p:nvPr/>
        </p:nvSpPr>
        <p:spPr>
          <a:xfrm>
            <a:off x="-129508" y="1120151"/>
            <a:ext cx="4299902" cy="2815863"/>
          </a:xfrm>
          <a:custGeom>
            <a:avLst/>
            <a:gdLst/>
            <a:ahLst/>
            <a:cxnLst/>
            <a:rect l="l" t="t" r="r" b="b"/>
            <a:pathLst>
              <a:path w="7413625" h="6188709" extrusionOk="0">
                <a:moveTo>
                  <a:pt x="0" y="6188282"/>
                </a:moveTo>
                <a:lnTo>
                  <a:pt x="7413386" y="6188282"/>
                </a:lnTo>
                <a:lnTo>
                  <a:pt x="7413386" y="0"/>
                </a:lnTo>
                <a:lnTo>
                  <a:pt x="0" y="0"/>
                </a:lnTo>
                <a:lnTo>
                  <a:pt x="0" y="6188282"/>
                </a:lnTo>
                <a:close/>
              </a:path>
            </a:pathLst>
          </a:custGeom>
          <a:solidFill>
            <a:srgbClr val="4B116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85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1028" name="Google Shape;1028;p85"/>
          <p:cNvSpPr txBox="1"/>
          <p:nvPr/>
        </p:nvSpPr>
        <p:spPr>
          <a:xfrm>
            <a:off x="741975" y="1701602"/>
            <a:ext cx="2564700" cy="1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85"/>
          <p:cNvSpPr/>
          <p:nvPr/>
        </p:nvSpPr>
        <p:spPr>
          <a:xfrm>
            <a:off x="904549" y="985928"/>
            <a:ext cx="2247881" cy="238363"/>
          </a:xfrm>
          <a:custGeom>
            <a:avLst/>
            <a:gdLst/>
            <a:ahLst/>
            <a:cxnLst/>
            <a:rect l="l" t="t" r="r" b="b"/>
            <a:pathLst>
              <a:path w="7136130" h="523875" extrusionOk="0">
                <a:moveTo>
                  <a:pt x="0" y="523544"/>
                </a:moveTo>
                <a:lnTo>
                  <a:pt x="7135908" y="523544"/>
                </a:lnTo>
                <a:lnTo>
                  <a:pt x="7135908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85"/>
          <p:cNvSpPr/>
          <p:nvPr/>
        </p:nvSpPr>
        <p:spPr>
          <a:xfrm>
            <a:off x="904549" y="3830763"/>
            <a:ext cx="2247881" cy="238363"/>
          </a:xfrm>
          <a:custGeom>
            <a:avLst/>
            <a:gdLst/>
            <a:ahLst/>
            <a:cxnLst/>
            <a:rect l="l" t="t" r="r" b="b"/>
            <a:pathLst>
              <a:path w="7136130" h="523875" extrusionOk="0">
                <a:moveTo>
                  <a:pt x="0" y="523544"/>
                </a:moveTo>
                <a:lnTo>
                  <a:pt x="7135908" y="523544"/>
                </a:lnTo>
                <a:lnTo>
                  <a:pt x="7135908" y="0"/>
                </a:lnTo>
                <a:lnTo>
                  <a:pt x="0" y="0"/>
                </a:lnTo>
                <a:lnTo>
                  <a:pt x="0" y="523544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46"/>
          <p:cNvGrpSpPr/>
          <p:nvPr/>
        </p:nvGrpSpPr>
        <p:grpSpPr>
          <a:xfrm>
            <a:off x="321469" y="183718"/>
            <a:ext cx="8514085" cy="978591"/>
            <a:chOff x="4305" y="1794939"/>
            <a:chExt cx="2960700" cy="1828800"/>
          </a:xfrm>
        </p:grpSpPr>
        <p:sp>
          <p:nvSpPr>
            <p:cNvPr id="601" name="Google Shape;601;p46"/>
            <p:cNvSpPr/>
            <p:nvPr/>
          </p:nvSpPr>
          <p:spPr>
            <a:xfrm>
              <a:off x="4305" y="1794939"/>
              <a:ext cx="2960700" cy="1828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C9C9C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6"/>
            <p:cNvSpPr txBox="1"/>
            <p:nvPr/>
          </p:nvSpPr>
          <p:spPr>
            <a:xfrm>
              <a:off x="93579" y="1884215"/>
              <a:ext cx="2782200" cy="165030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39050" tIns="39050" rIns="39050" bIns="3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Common Themes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i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Current UNI Image/Perceptions</a:t>
              </a:r>
              <a:endParaRPr sz="2700" b="1" i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grpSp>
        <p:nvGrpSpPr>
          <p:cNvPr id="603" name="Google Shape;603;p46"/>
          <p:cNvGrpSpPr/>
          <p:nvPr/>
        </p:nvGrpSpPr>
        <p:grpSpPr>
          <a:xfrm>
            <a:off x="322509" y="1210119"/>
            <a:ext cx="8512041" cy="3722827"/>
            <a:chOff x="1387" y="-1"/>
            <a:chExt cx="11349388" cy="4963769"/>
          </a:xfrm>
        </p:grpSpPr>
        <p:sp>
          <p:nvSpPr>
            <p:cNvPr id="604" name="Google Shape;604;p46"/>
            <p:cNvSpPr/>
            <p:nvPr/>
          </p:nvSpPr>
          <p:spPr>
            <a:xfrm rot="-5400000">
              <a:off x="-679012" y="680398"/>
              <a:ext cx="4963769" cy="3602971"/>
            </a:xfrm>
            <a:prstGeom prst="flowChartManualOperation">
              <a:avLst/>
            </a:prstGeom>
            <a:solidFill>
              <a:srgbClr val="5E3A7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6"/>
            <p:cNvSpPr txBox="1"/>
            <p:nvPr/>
          </p:nvSpPr>
          <p:spPr>
            <a:xfrm>
              <a:off x="1387" y="992753"/>
              <a:ext cx="3603000" cy="297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605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 Top of Mind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College of Education | Teacher Prep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Business programs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Right-sized | Mid-sized institution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 Dome | Athletics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46"/>
            <p:cNvSpPr/>
            <p:nvPr/>
          </p:nvSpPr>
          <p:spPr>
            <a:xfrm rot="-5400000">
              <a:off x="3194182" y="680398"/>
              <a:ext cx="4963769" cy="3602971"/>
            </a:xfrm>
            <a:prstGeom prst="flowChartManualOperation">
              <a:avLst/>
            </a:prstGeom>
            <a:solidFill>
              <a:srgbClr val="8461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6"/>
            <p:cNvSpPr txBox="1"/>
            <p:nvPr/>
          </p:nvSpPr>
          <p:spPr>
            <a:xfrm>
              <a:off x="3874581" y="992753"/>
              <a:ext cx="3603000" cy="297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605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Definitely Describe UNI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Accessible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Safe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Iowa Focus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Great student experiences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46"/>
            <p:cNvSpPr/>
            <p:nvPr/>
          </p:nvSpPr>
          <p:spPr>
            <a:xfrm rot="-5400000">
              <a:off x="7067376" y="680398"/>
              <a:ext cx="4963769" cy="3602971"/>
            </a:xfrm>
            <a:prstGeom prst="flowChartManualOperation">
              <a:avLst/>
            </a:prstGeom>
            <a:solidFill>
              <a:srgbClr val="A99BB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6"/>
            <p:cNvSpPr txBox="1"/>
            <p:nvPr/>
          </p:nvSpPr>
          <p:spPr>
            <a:xfrm>
              <a:off x="7747775" y="992753"/>
              <a:ext cx="3603000" cy="297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605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Other Positives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Friendly |Welcoming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Affordable | Dependable | Reliable 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 focused/ centered | Student opportunities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Small*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Small class sizes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Academic quality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0" name="Google Shape;610;p46"/>
          <p:cNvSpPr/>
          <p:nvPr/>
        </p:nvSpPr>
        <p:spPr>
          <a:xfrm>
            <a:off x="6333000" y="4759822"/>
            <a:ext cx="2502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*Small image/perception viewed as positive by some and negative by others.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47"/>
          <p:cNvGrpSpPr/>
          <p:nvPr/>
        </p:nvGrpSpPr>
        <p:grpSpPr>
          <a:xfrm>
            <a:off x="321469" y="183718"/>
            <a:ext cx="8514085" cy="978591"/>
            <a:chOff x="4305" y="1794939"/>
            <a:chExt cx="2960700" cy="1828800"/>
          </a:xfrm>
        </p:grpSpPr>
        <p:sp>
          <p:nvSpPr>
            <p:cNvPr id="616" name="Google Shape;616;p47"/>
            <p:cNvSpPr/>
            <p:nvPr/>
          </p:nvSpPr>
          <p:spPr>
            <a:xfrm>
              <a:off x="4305" y="1794939"/>
              <a:ext cx="2960700" cy="1828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C9C9C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 txBox="1"/>
            <p:nvPr/>
          </p:nvSpPr>
          <p:spPr>
            <a:xfrm>
              <a:off x="93579" y="1884215"/>
              <a:ext cx="2782200" cy="165030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39050" tIns="39050" rIns="39050" bIns="3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Common Themes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i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Current UNI Image/Perceptions</a:t>
              </a:r>
              <a:endParaRPr sz="2700" b="1" i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grpSp>
        <p:nvGrpSpPr>
          <p:cNvPr id="618" name="Google Shape;618;p47"/>
          <p:cNvGrpSpPr/>
          <p:nvPr/>
        </p:nvGrpSpPr>
        <p:grpSpPr>
          <a:xfrm>
            <a:off x="322509" y="1414462"/>
            <a:ext cx="8512042" cy="3293269"/>
            <a:chOff x="1387" y="0"/>
            <a:chExt cx="11349389" cy="4391026"/>
          </a:xfrm>
        </p:grpSpPr>
        <p:sp>
          <p:nvSpPr>
            <p:cNvPr id="619" name="Google Shape;619;p47"/>
            <p:cNvSpPr/>
            <p:nvPr/>
          </p:nvSpPr>
          <p:spPr>
            <a:xfrm rot="-5400000">
              <a:off x="-392641" y="394027"/>
              <a:ext cx="4391026" cy="3602971"/>
            </a:xfrm>
            <a:prstGeom prst="flowChartManualOperation">
              <a:avLst/>
            </a:prstGeom>
            <a:solidFill>
              <a:srgbClr val="E6B7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 txBox="1"/>
            <p:nvPr/>
          </p:nvSpPr>
          <p:spPr>
            <a:xfrm>
              <a:off x="1387" y="878204"/>
              <a:ext cx="3603000" cy="263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20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Negative Perceptions</a:t>
              </a:r>
              <a:endPara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0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LACKS DIVERSITY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0" indent="-17145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Too small*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0" indent="-17145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Limited majors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0" indent="-17145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Suitcase college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47"/>
            <p:cNvSpPr/>
            <p:nvPr/>
          </p:nvSpPr>
          <p:spPr>
            <a:xfrm rot="-5400000">
              <a:off x="3480553" y="394027"/>
              <a:ext cx="4391026" cy="3602971"/>
            </a:xfrm>
            <a:prstGeom prst="flowChartManualOperation">
              <a:avLst/>
            </a:prstGeom>
            <a:solidFill>
              <a:srgbClr val="FFC93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 txBox="1"/>
            <p:nvPr/>
          </p:nvSpPr>
          <p:spPr>
            <a:xfrm>
              <a:off x="3874581" y="878204"/>
              <a:ext cx="3603000" cy="263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2025" bIns="0" anchor="t" anchorCtr="0">
              <a:noAutofit/>
            </a:bodyPr>
            <a:lstStyle/>
            <a:p>
              <a:pPr marL="17780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 Characteristics</a:t>
              </a:r>
              <a:endParaRPr sz="1100"/>
            </a:p>
            <a:p>
              <a:pPr marL="0" marR="0" lvl="0" indent="-9525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 is not…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Innovative/Visionary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Up-to-date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Contemporary/Progressive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-9525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 is too…</a:t>
              </a:r>
              <a:endParaRPr sz="1100"/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Humble/Modest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Conservative/Traditional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47"/>
            <p:cNvSpPr/>
            <p:nvPr/>
          </p:nvSpPr>
          <p:spPr>
            <a:xfrm rot="-5400000">
              <a:off x="7353748" y="394027"/>
              <a:ext cx="4391026" cy="3602971"/>
            </a:xfrm>
            <a:prstGeom prst="flowChartManualOperation">
              <a:avLst/>
            </a:prstGeom>
            <a:solidFill>
              <a:srgbClr val="FFDB9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 txBox="1"/>
            <p:nvPr/>
          </p:nvSpPr>
          <p:spPr>
            <a:xfrm>
              <a:off x="7747776" y="878204"/>
              <a:ext cx="3603000" cy="263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0" rIns="1220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UNI Today vs Future</a:t>
              </a:r>
              <a:endPara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Biggest gaps in…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Diverse population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2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STEM leadership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47"/>
          <p:cNvSpPr/>
          <p:nvPr/>
        </p:nvSpPr>
        <p:spPr>
          <a:xfrm>
            <a:off x="187432" y="4707732"/>
            <a:ext cx="2697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*Small image/perception viewed as positive by some and negative by others.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48"/>
          <p:cNvGrpSpPr/>
          <p:nvPr/>
        </p:nvGrpSpPr>
        <p:grpSpPr>
          <a:xfrm>
            <a:off x="637676" y="183718"/>
            <a:ext cx="8069388" cy="978591"/>
            <a:chOff x="4305" y="1794939"/>
            <a:chExt cx="2960700" cy="1828800"/>
          </a:xfrm>
        </p:grpSpPr>
        <p:sp>
          <p:nvSpPr>
            <p:cNvPr id="631" name="Google Shape;631;p48"/>
            <p:cNvSpPr/>
            <p:nvPr/>
          </p:nvSpPr>
          <p:spPr>
            <a:xfrm>
              <a:off x="4305" y="1794939"/>
              <a:ext cx="2960700" cy="1828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C9C9C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 txBox="1"/>
            <p:nvPr/>
          </p:nvSpPr>
          <p:spPr>
            <a:xfrm>
              <a:off x="93579" y="1884215"/>
              <a:ext cx="2782200" cy="165030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39050" tIns="39050" rIns="39050" bIns="3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Where Responses Diverged</a:t>
              </a:r>
              <a:endParaRPr sz="3600" b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sp>
        <p:nvSpPr>
          <p:cNvPr id="633" name="Google Shape;633;p48"/>
          <p:cNvSpPr/>
          <p:nvPr/>
        </p:nvSpPr>
        <p:spPr>
          <a:xfrm rot="10800000">
            <a:off x="1171575" y="3051916"/>
            <a:ext cx="1714500" cy="19887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8"/>
          <p:cNvSpPr txBox="1"/>
          <p:nvPr/>
        </p:nvSpPr>
        <p:spPr>
          <a:xfrm>
            <a:off x="2548718" y="1454425"/>
            <a:ext cx="59151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Undergrads and Alumni tended to be somewhat more positive than other groups for most descriptors.</a:t>
            </a:r>
            <a:endParaRPr sz="1100" dirty="0"/>
          </a:p>
          <a:p>
            <a:pPr marL="215900" marR="0" lvl="0" indent="-2222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 Counselors were generally more positive than other external groups for most descriptors.</a:t>
            </a:r>
            <a:endParaRPr sz="1100" dirty="0"/>
          </a:p>
        </p:txBody>
      </p:sp>
      <p:sp>
        <p:nvSpPr>
          <p:cNvPr id="635" name="Google Shape;635;p48"/>
          <p:cNvSpPr/>
          <p:nvPr/>
        </p:nvSpPr>
        <p:spPr>
          <a:xfrm>
            <a:off x="3071813" y="2824625"/>
            <a:ext cx="6072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Prospective parents/student, general Iowa population and Iowa Business leaders </a:t>
            </a:r>
            <a:r>
              <a:rPr lang="en-US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 significant familiarity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UNI.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Out-of-state prospective students/parents were largely unfamiliar with UNI.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expected, students/parents of color were especially sensitive to lack of diversity and racial incidents on campus.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qualitative and quantitative differences across on-campus groups on individual issues.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48"/>
          <p:cNvSpPr/>
          <p:nvPr/>
        </p:nvSpPr>
        <p:spPr>
          <a:xfrm>
            <a:off x="637675" y="1300163"/>
            <a:ext cx="1714500" cy="1988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F37E1"/>
          </a:solidFill>
          <a:ln w="19050" cap="flat" cmpd="sng">
            <a:solidFill>
              <a:srgbClr val="9F37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49"/>
          <p:cNvGrpSpPr/>
          <p:nvPr/>
        </p:nvGrpSpPr>
        <p:grpSpPr>
          <a:xfrm>
            <a:off x="214313" y="183718"/>
            <a:ext cx="8751237" cy="978591"/>
            <a:chOff x="4305" y="1794939"/>
            <a:chExt cx="2960700" cy="1828800"/>
          </a:xfrm>
        </p:grpSpPr>
        <p:sp>
          <p:nvSpPr>
            <p:cNvPr id="642" name="Google Shape;642;p49"/>
            <p:cNvSpPr/>
            <p:nvPr/>
          </p:nvSpPr>
          <p:spPr>
            <a:xfrm>
              <a:off x="4305" y="1794939"/>
              <a:ext cx="2960700" cy="1828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C9C9C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9"/>
            <p:cNvSpPr txBox="1"/>
            <p:nvPr/>
          </p:nvSpPr>
          <p:spPr>
            <a:xfrm>
              <a:off x="93579" y="1884215"/>
              <a:ext cx="2782200" cy="165030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39050" tIns="39050" rIns="39050" bIns="3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Opportunities</a:t>
              </a:r>
              <a:endParaRPr sz="3600" b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grpSp>
        <p:nvGrpSpPr>
          <p:cNvPr id="644" name="Google Shape;644;p49"/>
          <p:cNvGrpSpPr/>
          <p:nvPr/>
        </p:nvGrpSpPr>
        <p:grpSpPr>
          <a:xfrm>
            <a:off x="215309" y="1343424"/>
            <a:ext cx="8749067" cy="3742421"/>
            <a:chOff x="1328" y="532"/>
            <a:chExt cx="11665423" cy="4989895"/>
          </a:xfrm>
        </p:grpSpPr>
        <p:sp>
          <p:nvSpPr>
            <p:cNvPr id="645" name="Google Shape;645;p49"/>
            <p:cNvSpPr/>
            <p:nvPr/>
          </p:nvSpPr>
          <p:spPr>
            <a:xfrm>
              <a:off x="3159319" y="532"/>
              <a:ext cx="8502000" cy="9738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6C3F9">
                <a:alpha val="89800"/>
              </a:srgbClr>
            </a:solidFill>
            <a:ln w="12700" cap="flat" cmpd="sng">
              <a:solidFill>
                <a:srgbClr val="CECAD4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9"/>
            <p:cNvSpPr txBox="1"/>
            <p:nvPr/>
          </p:nvSpPr>
          <p:spPr>
            <a:xfrm>
              <a:off x="3159319" y="122264"/>
              <a:ext cx="8136600" cy="7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5" tIns="7625" rIns="7625" bIns="7625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Known as being welcoming/friendly, but this needs to translate to comfortable place for a diverse population. Need more students, staff and faculty of color.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Need more research with both Latinx and African American populations.</a:t>
              </a:r>
              <a:endParaRPr sz="1100"/>
            </a:p>
          </p:txBody>
        </p:sp>
        <p:sp>
          <p:nvSpPr>
            <p:cNvPr id="647" name="Google Shape;647;p49"/>
            <p:cNvSpPr/>
            <p:nvPr/>
          </p:nvSpPr>
          <p:spPr>
            <a:xfrm>
              <a:off x="6954" y="62804"/>
              <a:ext cx="3152400" cy="849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9"/>
            <p:cNvSpPr txBox="1"/>
            <p:nvPr/>
          </p:nvSpPr>
          <p:spPr>
            <a:xfrm>
              <a:off x="48414" y="104264"/>
              <a:ext cx="30693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Increasing diversity and emphasizing inclusion for all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49"/>
            <p:cNvSpPr/>
            <p:nvPr/>
          </p:nvSpPr>
          <p:spPr>
            <a:xfrm>
              <a:off x="3210002" y="1059323"/>
              <a:ext cx="8454600" cy="8493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6C3F9">
                <a:alpha val="89800"/>
              </a:srgbClr>
            </a:solidFill>
            <a:ln w="12700" cap="flat" cmpd="sng">
              <a:solidFill>
                <a:srgbClr val="CECAD4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9"/>
            <p:cNvSpPr txBox="1"/>
            <p:nvPr/>
          </p:nvSpPr>
          <p:spPr>
            <a:xfrm>
              <a:off x="3210002" y="1165487"/>
              <a:ext cx="81360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5" tIns="7625" rIns="7625" bIns="7625" anchor="ctr" anchorCtr="0">
              <a:noAutofit/>
            </a:bodyPr>
            <a:lstStyle/>
            <a:p>
              <a:pPr marL="127000" marR="0" lvl="1" indent="-127000" algn="l" rtl="0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 messaging tailored to audiences to help offset “too small” and embrace “right-sized.”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49"/>
            <p:cNvSpPr/>
            <p:nvPr/>
          </p:nvSpPr>
          <p:spPr>
            <a:xfrm>
              <a:off x="3592" y="1059323"/>
              <a:ext cx="3206400" cy="849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9"/>
            <p:cNvSpPr txBox="1"/>
            <p:nvPr/>
          </p:nvSpPr>
          <p:spPr>
            <a:xfrm>
              <a:off x="45052" y="1100783"/>
              <a:ext cx="31236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 that “small” is double-edged sword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49"/>
            <p:cNvSpPr/>
            <p:nvPr/>
          </p:nvSpPr>
          <p:spPr>
            <a:xfrm>
              <a:off x="3238988" y="1993570"/>
              <a:ext cx="8422200" cy="9243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6C3F9">
                <a:alpha val="89800"/>
              </a:srgbClr>
            </a:solidFill>
            <a:ln w="12700" cap="flat" cmpd="sng">
              <a:solidFill>
                <a:srgbClr val="CECAD4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9"/>
            <p:cNvSpPr txBox="1"/>
            <p:nvPr/>
          </p:nvSpPr>
          <p:spPr>
            <a:xfrm>
              <a:off x="3238988" y="2109117"/>
              <a:ext cx="8075400" cy="69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5" tIns="7625" rIns="7625" bIns="7625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Emphasize breadth of academic opportunities.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2" indent="-952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Elevate Music/Fine Arts, Communication Sciences &amp; Disorders, and Natural &amp; Social sciences.</a:t>
              </a:r>
              <a:endParaRPr sz="1100"/>
            </a:p>
            <a:p>
              <a:pPr marL="177800" marR="0" lvl="2" indent="-952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Maintain strong/positive reputation of Education/Teacher prep and Business programs.</a:t>
              </a: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49"/>
            <p:cNvSpPr/>
            <p:nvPr/>
          </p:nvSpPr>
          <p:spPr>
            <a:xfrm>
              <a:off x="7024" y="2031101"/>
              <a:ext cx="3231900" cy="849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9"/>
            <p:cNvSpPr txBox="1"/>
            <p:nvPr/>
          </p:nvSpPr>
          <p:spPr>
            <a:xfrm>
              <a:off x="48484" y="2072561"/>
              <a:ext cx="31491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Increase knowledge of the institution to external constituencies 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49"/>
            <p:cNvSpPr/>
            <p:nvPr/>
          </p:nvSpPr>
          <p:spPr>
            <a:xfrm>
              <a:off x="3236451" y="3002880"/>
              <a:ext cx="8430300" cy="8493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6C3F9">
                <a:alpha val="89800"/>
              </a:srgbClr>
            </a:solidFill>
            <a:ln w="12700" cap="flat" cmpd="sng">
              <a:solidFill>
                <a:srgbClr val="CECAD4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9"/>
            <p:cNvSpPr txBox="1"/>
            <p:nvPr/>
          </p:nvSpPr>
          <p:spPr>
            <a:xfrm>
              <a:off x="3236451" y="3109044"/>
              <a:ext cx="81117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5" tIns="7625" rIns="7625" bIns="7625" anchor="ctr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Work to eliminate the long-standing/continuing perception of UNI being a “suitcase college.”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49"/>
            <p:cNvSpPr/>
            <p:nvPr/>
          </p:nvSpPr>
          <p:spPr>
            <a:xfrm>
              <a:off x="1328" y="3002880"/>
              <a:ext cx="3235200" cy="849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9"/>
            <p:cNvSpPr txBox="1"/>
            <p:nvPr/>
          </p:nvSpPr>
          <p:spPr>
            <a:xfrm>
              <a:off x="42788" y="3044340"/>
              <a:ext cx="31521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Address “suitcase college” perception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49"/>
            <p:cNvSpPr/>
            <p:nvPr/>
          </p:nvSpPr>
          <p:spPr>
            <a:xfrm>
              <a:off x="3236451" y="3937127"/>
              <a:ext cx="8430300" cy="105330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6C3F9">
                <a:alpha val="89800"/>
              </a:srgbClr>
            </a:solidFill>
            <a:ln w="12700" cap="flat" cmpd="sng">
              <a:solidFill>
                <a:srgbClr val="CECAD4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9"/>
            <p:cNvSpPr txBox="1"/>
            <p:nvPr/>
          </p:nvSpPr>
          <p:spPr>
            <a:xfrm>
              <a:off x="3236451" y="4068807"/>
              <a:ext cx="8035200" cy="79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5" tIns="7625" rIns="7625" bIns="7625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Elevate messaging in these areas.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Emphasize initiatives/activities that are bold.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Demonstrate confidence/self-assurance.</a:t>
              </a:r>
              <a:endParaRPr sz="1100"/>
            </a:p>
          </p:txBody>
        </p:sp>
        <p:sp>
          <p:nvSpPr>
            <p:cNvPr id="663" name="Google Shape;663;p49"/>
            <p:cNvSpPr/>
            <p:nvPr/>
          </p:nvSpPr>
          <p:spPr>
            <a:xfrm>
              <a:off x="1328" y="4039189"/>
              <a:ext cx="3235200" cy="849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9"/>
            <p:cNvSpPr txBox="1"/>
            <p:nvPr/>
          </p:nvSpPr>
          <p:spPr>
            <a:xfrm>
              <a:off x="42788" y="4080649"/>
              <a:ext cx="31521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Identify areas UNI can be perceived as Innovative, Visionary, Modern, Contemporary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52" y="598223"/>
            <a:ext cx="5863701" cy="12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1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51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Branding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Agency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4" name="Google Shape;684;p51"/>
          <p:cNvPicPr preferRelativeResize="0"/>
          <p:nvPr/>
        </p:nvPicPr>
        <p:blipFill rotWithShape="1">
          <a:blip r:embed="rId4">
            <a:alphaModFix/>
          </a:blip>
          <a:srcRect l="53667" t="2128" r="3566" b="78053"/>
          <a:stretch/>
        </p:blipFill>
        <p:spPr>
          <a:xfrm>
            <a:off x="779705" y="1889401"/>
            <a:ext cx="1840800" cy="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1"/>
          <p:cNvPicPr preferRelativeResize="0"/>
          <p:nvPr/>
        </p:nvPicPr>
        <p:blipFill rotWithShape="1">
          <a:blip r:embed="rId5">
            <a:alphaModFix/>
          </a:blip>
          <a:srcRect l="4549" t="4318" r="59490" b="83796"/>
          <a:stretch/>
        </p:blipFill>
        <p:spPr>
          <a:xfrm>
            <a:off x="2781876" y="2045013"/>
            <a:ext cx="1552226" cy="64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49068" t="44057" r="14970" b="44057"/>
          <a:stretch/>
        </p:blipFill>
        <p:spPr>
          <a:xfrm>
            <a:off x="4495476" y="2045013"/>
            <a:ext cx="1552226" cy="64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1"/>
          <p:cNvPicPr preferRelativeResize="0"/>
          <p:nvPr/>
        </p:nvPicPr>
        <p:blipFill rotWithShape="1">
          <a:blip r:embed="rId5">
            <a:alphaModFix/>
          </a:blip>
          <a:srcRect l="2801" t="82489" r="79707" b="2013"/>
          <a:stretch/>
        </p:blipFill>
        <p:spPr>
          <a:xfrm>
            <a:off x="4978762" y="2842050"/>
            <a:ext cx="754949" cy="83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1"/>
          <p:cNvPicPr preferRelativeResize="0"/>
          <p:nvPr/>
        </p:nvPicPr>
        <p:blipFill rotWithShape="1">
          <a:blip r:embed="rId4">
            <a:alphaModFix/>
          </a:blip>
          <a:srcRect l="63579" t="29504" r="11632" b="54583"/>
          <a:stretch/>
        </p:blipFill>
        <p:spPr>
          <a:xfrm>
            <a:off x="2926900" y="2842050"/>
            <a:ext cx="1118150" cy="80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1"/>
          <p:cNvPicPr preferRelativeResize="0"/>
          <p:nvPr/>
        </p:nvPicPr>
        <p:blipFill rotWithShape="1">
          <a:blip r:embed="rId4">
            <a:alphaModFix/>
          </a:blip>
          <a:srcRect l="51477" t="49490" b="1014"/>
          <a:stretch/>
        </p:blipFill>
        <p:spPr>
          <a:xfrm>
            <a:off x="1322625" y="2812874"/>
            <a:ext cx="754950" cy="859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52" y="598223"/>
            <a:ext cx="5863701" cy="12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2"/>
          <p:cNvSpPr/>
          <p:nvPr/>
        </p:nvSpPr>
        <p:spPr>
          <a:xfrm>
            <a:off x="7328263" y="1363807"/>
            <a:ext cx="1491018" cy="65738"/>
          </a:xfrm>
          <a:custGeom>
            <a:avLst/>
            <a:gdLst/>
            <a:ahLst/>
            <a:cxnLst/>
            <a:rect l="l" t="t" r="r" b="b"/>
            <a:pathLst>
              <a:path w="2085340" h="128269" extrusionOk="0">
                <a:moveTo>
                  <a:pt x="0" y="128016"/>
                </a:moveTo>
                <a:lnTo>
                  <a:pt x="2084831" y="128016"/>
                </a:lnTo>
                <a:lnTo>
                  <a:pt x="2084831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FEBE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52"/>
          <p:cNvSpPr txBox="1"/>
          <p:nvPr/>
        </p:nvSpPr>
        <p:spPr>
          <a:xfrm>
            <a:off x="7267465" y="1597602"/>
            <a:ext cx="19467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00" rIns="0" bIns="0" anchor="t" anchorCtr="0">
            <a:noAutofit/>
          </a:bodyPr>
          <a:lstStyle/>
          <a:p>
            <a:pPr marL="1270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Scope of Work</a:t>
            </a:r>
            <a:endParaRPr sz="1800" b="1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8" name="Google Shape;698;p52"/>
          <p:cNvSpPr txBox="1"/>
          <p:nvPr/>
        </p:nvSpPr>
        <p:spPr>
          <a:xfrm>
            <a:off x="1282325" y="1709425"/>
            <a:ext cx="4886700" cy="26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Review of brand research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Audit of current marketing assets and messaging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Stakeholder interviews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Competitor brand audit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Brand architecture recommendations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Brand messaging system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searchiQ">
      <a:dk1>
        <a:srgbClr val="000000"/>
      </a:dk1>
      <a:lt1>
        <a:srgbClr val="FFFFFF"/>
      </a:lt1>
      <a:dk2>
        <a:srgbClr val="4B1270"/>
      </a:dk2>
      <a:lt2>
        <a:srgbClr val="EBEBEB"/>
      </a:lt2>
      <a:accent1>
        <a:srgbClr val="FFCB00"/>
      </a:accent1>
      <a:accent2>
        <a:srgbClr val="8F8F8F"/>
      </a:accent2>
      <a:accent3>
        <a:srgbClr val="584257"/>
      </a:accent3>
      <a:accent4>
        <a:srgbClr val="6B4288"/>
      </a:accent4>
      <a:accent5>
        <a:srgbClr val="9B6BF2"/>
      </a:accent5>
      <a:accent6>
        <a:srgbClr val="A5A5A5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917</Words>
  <Application>Microsoft Office PowerPoint</Application>
  <PresentationFormat>On-screen Show (16:9)</PresentationFormat>
  <Paragraphs>241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Libre Franklin Medium</vt:lpstr>
      <vt:lpstr>Open Sans</vt:lpstr>
      <vt:lpstr>Arial Black</vt:lpstr>
      <vt:lpstr>Arial</vt:lpstr>
      <vt:lpstr>Calibri</vt:lpstr>
      <vt:lpstr>Open Sans ExtraBold</vt:lpstr>
      <vt:lpstr>Times New Roman</vt:lpstr>
      <vt:lpstr>Office Theme</vt:lpstr>
      <vt:lpstr>Office Theme</vt:lpstr>
      <vt:lpstr>Office Theme</vt:lpstr>
      <vt:lpstr>Faculty Senate September 9,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FY20 RECRUITMENT/STRATEGIC MEDIA PLAN</vt:lpstr>
      <vt:lpstr>PowerPoint Presentation</vt:lpstr>
      <vt:lpstr>PowerPoint Presentation</vt:lpstr>
      <vt:lpstr>Enrollment  Goals &amp;  Admissions  Recruitment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Senate September 9, 2019</dc:title>
  <dc:creator>Cassie Mathes</dc:creator>
  <cp:lastModifiedBy>Cassie Mathes</cp:lastModifiedBy>
  <cp:revision>2</cp:revision>
  <dcterms:modified xsi:type="dcterms:W3CDTF">2019-09-09T03:32:43Z</dcterms:modified>
</cp:coreProperties>
</file>