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2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y="5143500" cx="9144000"/>
  <p:notesSz cx="6858000" cy="9144000"/>
  <p:embeddedFontLst>
    <p:embeddedFont>
      <p:font typeface="Raleway"/>
      <p:regular r:id="rId30"/>
      <p:bold r:id="rId31"/>
      <p:italic r:id="rId32"/>
      <p:boldItalic r:id="rId33"/>
    </p:embeddedFont>
    <p:embeddedFont>
      <p:font typeface="Proxima Nova"/>
      <p:regular r:id="rId34"/>
      <p:bold r:id="rId35"/>
      <p:italic r:id="rId36"/>
      <p:boldItalic r:id="rId37"/>
    </p:embeddedFont>
    <p:embeddedFont>
      <p:font typeface="Source Sans Pro"/>
      <p:regular r:id="rId38"/>
      <p:bold r:id="rId39"/>
      <p:italic r:id="rId40"/>
      <p:boldItalic r:id="rId4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SourceSansPro-italic.fntdata"/><Relationship Id="rId20" Type="http://schemas.openxmlformats.org/officeDocument/2006/relationships/slide" Target="slides/slide15.xml"/><Relationship Id="rId41" Type="http://schemas.openxmlformats.org/officeDocument/2006/relationships/font" Target="fonts/SourceSansPro-boldItalic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Raleway-bold.fntdata"/><Relationship Id="rId30" Type="http://schemas.openxmlformats.org/officeDocument/2006/relationships/font" Target="fonts/Raleway-regular.fntdata"/><Relationship Id="rId11" Type="http://schemas.openxmlformats.org/officeDocument/2006/relationships/slide" Target="slides/slide6.xml"/><Relationship Id="rId33" Type="http://schemas.openxmlformats.org/officeDocument/2006/relationships/font" Target="fonts/Raleway-boldItalic.fntdata"/><Relationship Id="rId10" Type="http://schemas.openxmlformats.org/officeDocument/2006/relationships/slide" Target="slides/slide5.xml"/><Relationship Id="rId32" Type="http://schemas.openxmlformats.org/officeDocument/2006/relationships/font" Target="fonts/Raleway-italic.fntdata"/><Relationship Id="rId13" Type="http://schemas.openxmlformats.org/officeDocument/2006/relationships/slide" Target="slides/slide8.xml"/><Relationship Id="rId35" Type="http://schemas.openxmlformats.org/officeDocument/2006/relationships/font" Target="fonts/ProximaNova-bold.fntdata"/><Relationship Id="rId12" Type="http://schemas.openxmlformats.org/officeDocument/2006/relationships/slide" Target="slides/slide7.xml"/><Relationship Id="rId34" Type="http://schemas.openxmlformats.org/officeDocument/2006/relationships/font" Target="fonts/ProximaNova-regular.fntdata"/><Relationship Id="rId15" Type="http://schemas.openxmlformats.org/officeDocument/2006/relationships/slide" Target="slides/slide10.xml"/><Relationship Id="rId37" Type="http://schemas.openxmlformats.org/officeDocument/2006/relationships/font" Target="fonts/ProximaNova-boldItalic.fntdata"/><Relationship Id="rId14" Type="http://schemas.openxmlformats.org/officeDocument/2006/relationships/slide" Target="slides/slide9.xml"/><Relationship Id="rId36" Type="http://schemas.openxmlformats.org/officeDocument/2006/relationships/font" Target="fonts/ProximaNova-italic.fntdata"/><Relationship Id="rId17" Type="http://schemas.openxmlformats.org/officeDocument/2006/relationships/slide" Target="slides/slide12.xml"/><Relationship Id="rId39" Type="http://schemas.openxmlformats.org/officeDocument/2006/relationships/font" Target="fonts/SourceSansPro-bold.fntdata"/><Relationship Id="rId16" Type="http://schemas.openxmlformats.org/officeDocument/2006/relationships/slide" Target="slides/slide11.xml"/><Relationship Id="rId38" Type="http://schemas.openxmlformats.org/officeDocument/2006/relationships/font" Target="fonts/SourceSansPro-regular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f02746152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f02746152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Speaker: ?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effc440d6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effc440d6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Speaker: ?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f027461527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f027461527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Speaker: ?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f027461527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f027461527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Speaker: ?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ecc61753f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ecc61753f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Speaker: Isabella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f49d4b06ec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f49d4b06ec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Speaker: Sam</a:t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f49d4b06ec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f49d4b06e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Speaker: Sam</a:t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f49d4b06ec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f49d4b06ec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Speaker: Leah and Sam?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f027461527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f027461527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Speaker: Isabella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eef6faa110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eef6faa110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Speaker: Sam or Isabella?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f027461527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f027461527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Speaker: Isabella</a:t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f027461527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f027461527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Speaker: Isabella</a:t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f5d02f66f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f5d02f66f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Speaker: Isabella</a:t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14548895a1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114548895a1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14548895a1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114548895a1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f1c796a5c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f1c796a5c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Open the floor for questions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ecbc3881b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ecbc3881b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Speaker: Isabella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f027461527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f027461527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Speaker: Isabella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f027461527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f027461527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Speaker: Isabella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f027461527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f027461527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Speaker: Isabella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f4f667a62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f4f667a62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Speaker: Sam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f6eb3a51e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f6eb3a51e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Speaker: Leah and Sam?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f4a67c90d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f4a67c90d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Speaker: Sam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Font typeface="Proxima Nova"/>
              <a:buNone/>
              <a:defRPr sz="4200"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None/>
              <a:defRPr sz="2400"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269399" y="44642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102723" y="4110000"/>
            <a:ext cx="2449999" cy="95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311700" y="337700"/>
            <a:ext cx="8520600" cy="241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500"/>
              <a:buFont typeface="Georgia"/>
              <a:buNone/>
              <a:defRPr sz="15500">
                <a:latin typeface="Georgia"/>
                <a:ea typeface="Georgia"/>
                <a:cs typeface="Georgia"/>
                <a:sym typeface="Georgia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283599" y="4604584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1" name="Google Shape;61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607899" y="85074"/>
            <a:ext cx="2224400" cy="87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2" type="sldNum"/>
          </p:nvPr>
        </p:nvSpPr>
        <p:spPr>
          <a:xfrm>
            <a:off x="8283599" y="4604584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4" name="Google Shape;64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85299" y="4302399"/>
            <a:ext cx="2224400" cy="87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orient="horz" pos="3052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269399" y="44642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102723" y="4110000"/>
            <a:ext cx="2449999" cy="95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283599" y="4604584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4" name="Google Shape;24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353574" y="4310499"/>
            <a:ext cx="2224400" cy="87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pos="261">
          <p15:clr>
            <a:srgbClr val="FA7B17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283599" y="4604584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0" name="Google Shape;30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5174" y="4346574"/>
            <a:ext cx="2224400" cy="87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283599" y="4604584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4" name="Google Shape;34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59799" y="4209224"/>
            <a:ext cx="2224400" cy="87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283599" y="4604584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9" name="Google Shape;39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281449" y="4317424"/>
            <a:ext cx="2224400" cy="87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8"/>
          <p:cNvSpPr txBox="1"/>
          <p:nvPr>
            <p:ph idx="12" type="sldNum"/>
          </p:nvPr>
        </p:nvSpPr>
        <p:spPr>
          <a:xfrm>
            <a:off x="8283599" y="4604584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3" name="Google Shape;43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102723" y="4244225"/>
            <a:ext cx="2449999" cy="95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6" name="Google Shape;46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7" name="Google Shape;47;p9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8" name="Google Shape;48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9" name="Google Shape;4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0" name="Google Shape;50;p9"/>
          <p:cNvSpPr txBox="1"/>
          <p:nvPr>
            <p:ph idx="12" type="sldNum"/>
          </p:nvPr>
        </p:nvSpPr>
        <p:spPr>
          <a:xfrm>
            <a:off x="8283599" y="4604584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1" name="Google Shape;51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59799" y="4209224"/>
            <a:ext cx="2224400" cy="87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283599" y="4604584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5" name="Google Shape;55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607899" y="187274"/>
            <a:ext cx="2224400" cy="87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l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roxima Nova"/>
              <a:buNone/>
              <a:defRPr b="1" sz="3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Proxima Nova"/>
              <a:buChar char="●"/>
              <a:defRPr sz="1800"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roxima Nova"/>
              <a:buChar char="○"/>
              <a:defRPr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roxima Nova"/>
              <a:buChar char="■"/>
              <a:defRPr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roxima Nova"/>
              <a:buChar char="●"/>
              <a:defRPr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roxima Nova"/>
              <a:buChar char="○"/>
              <a:defRPr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roxima Nova"/>
              <a:buChar char="■"/>
              <a:defRPr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roxima Nova"/>
              <a:buChar char="●"/>
              <a:defRPr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Proxima Nova"/>
              <a:buChar char="○"/>
              <a:defRPr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Proxima Nova"/>
              <a:buChar char="■"/>
              <a:defRPr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283599" y="460458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/>
          <p:nvPr/>
        </p:nvSpPr>
        <p:spPr>
          <a:xfrm>
            <a:off x="6094850" y="4261775"/>
            <a:ext cx="2468400" cy="63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94910" y="81175"/>
            <a:ext cx="5954189" cy="2530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3"/>
          <p:cNvPicPr preferRelativeResize="0"/>
          <p:nvPr/>
        </p:nvPicPr>
        <p:blipFill rotWithShape="1">
          <a:blip r:embed="rId4">
            <a:alphaModFix/>
          </a:blip>
          <a:srcRect b="0" l="0" r="10233" t="0"/>
          <a:stretch/>
        </p:blipFill>
        <p:spPr>
          <a:xfrm>
            <a:off x="1268469" y="2725075"/>
            <a:ext cx="6607068" cy="2170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was Green Dot selected?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Used by Peer Institutions</a:t>
            </a:r>
            <a:endParaRPr/>
          </a:p>
        </p:txBody>
      </p:sp>
      <p:sp>
        <p:nvSpPr>
          <p:cNvPr id="128" name="Google Shape;128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lang="en" sz="2500">
                <a:solidFill>
                  <a:schemeClr val="dk2"/>
                </a:solidFill>
              </a:rPr>
              <a:t>Green Dot is used by three of our peer institutions, </a:t>
            </a:r>
            <a:r>
              <a:rPr lang="en" sz="2500">
                <a:solidFill>
                  <a:schemeClr val="dk2"/>
                </a:solidFill>
              </a:rPr>
              <a:t>including:</a:t>
            </a:r>
            <a:endParaRPr sz="2500">
              <a:solidFill>
                <a:schemeClr val="dk2"/>
              </a:solidFill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</a:pPr>
            <a:r>
              <a:rPr lang="en" sz="2500">
                <a:solidFill>
                  <a:schemeClr val="dk2"/>
                </a:solidFill>
              </a:rPr>
              <a:t>Southern Illinois University - Edwardsville</a:t>
            </a:r>
            <a:endParaRPr sz="2500">
              <a:solidFill>
                <a:schemeClr val="dk2"/>
              </a:solidFill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</a:pPr>
            <a:r>
              <a:rPr lang="en" sz="2500">
                <a:solidFill>
                  <a:schemeClr val="dk2"/>
                </a:solidFill>
              </a:rPr>
              <a:t>Marshall University</a:t>
            </a:r>
            <a:endParaRPr sz="2500">
              <a:solidFill>
                <a:schemeClr val="dk2"/>
              </a:solidFill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</a:pPr>
            <a:r>
              <a:rPr lang="en" sz="2500">
                <a:solidFill>
                  <a:schemeClr val="dk2"/>
                </a:solidFill>
              </a:rPr>
              <a:t>James Madison University</a:t>
            </a:r>
            <a:endParaRPr sz="2500">
              <a:solidFill>
                <a:schemeClr val="dk2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lang="en" sz="2500">
                <a:solidFill>
                  <a:schemeClr val="dk2"/>
                </a:solidFill>
              </a:rPr>
              <a:t>Green Dot is also being used at Iowa State University</a:t>
            </a:r>
            <a:endParaRPr sz="25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Informed by Research</a:t>
            </a:r>
            <a:endParaRPr/>
          </a:p>
        </p:txBody>
      </p:sp>
      <p:sp>
        <p:nvSpPr>
          <p:cNvPr id="134" name="Google Shape;134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lang="en" sz="2500">
                <a:solidFill>
                  <a:schemeClr val="dk2"/>
                </a:solidFill>
              </a:rPr>
              <a:t>Green Dot is informed by research from a variety of </a:t>
            </a:r>
            <a:r>
              <a:rPr lang="en" sz="2500">
                <a:solidFill>
                  <a:schemeClr val="dk2"/>
                </a:solidFill>
              </a:rPr>
              <a:t>disciplines</a:t>
            </a:r>
            <a:r>
              <a:rPr lang="en" sz="2500">
                <a:solidFill>
                  <a:schemeClr val="dk2"/>
                </a:solidFill>
              </a:rPr>
              <a:t> including:</a:t>
            </a:r>
            <a:endParaRPr sz="2500">
              <a:solidFill>
                <a:schemeClr val="dk2"/>
              </a:solidFill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</a:pPr>
            <a:r>
              <a:rPr lang="en" sz="2500">
                <a:solidFill>
                  <a:schemeClr val="dk2"/>
                </a:solidFill>
              </a:rPr>
              <a:t>information from the fields of psychology and communications</a:t>
            </a:r>
            <a:endParaRPr sz="2500">
              <a:solidFill>
                <a:schemeClr val="dk2"/>
              </a:solidFill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</a:pPr>
            <a:r>
              <a:rPr lang="en" sz="2500">
                <a:solidFill>
                  <a:schemeClr val="dk2"/>
                </a:solidFill>
              </a:rPr>
              <a:t>research on bystander dynamics, sexual violence, adult learning, learning transfer, and social diffusion</a:t>
            </a:r>
            <a:endParaRPr sz="25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Focused on Long-Term Change</a:t>
            </a:r>
            <a:endParaRPr/>
          </a:p>
        </p:txBody>
      </p:sp>
      <p:sp>
        <p:nvSpPr>
          <p:cNvPr id="140" name="Google Shape;140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lang="en" sz="2500">
                <a:solidFill>
                  <a:schemeClr val="dk2"/>
                </a:solidFill>
              </a:rPr>
              <a:t>Green Dot is focused on </a:t>
            </a:r>
            <a:r>
              <a:rPr lang="en" sz="2500">
                <a:solidFill>
                  <a:schemeClr val="dk2"/>
                </a:solidFill>
              </a:rPr>
              <a:t>creating</a:t>
            </a:r>
            <a:r>
              <a:rPr lang="en" sz="2500">
                <a:solidFill>
                  <a:schemeClr val="dk2"/>
                </a:solidFill>
              </a:rPr>
              <a:t> long term change by building a culture of respect and safety</a:t>
            </a:r>
            <a:endParaRPr sz="2500">
              <a:solidFill>
                <a:schemeClr val="dk2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lang="en" sz="2500">
                <a:solidFill>
                  <a:schemeClr val="dk2"/>
                </a:solidFill>
              </a:rPr>
              <a:t>By utilizing staff and faculty as facilitators instead of students, this allows for less turnover and more stable </a:t>
            </a:r>
            <a:r>
              <a:rPr lang="en" sz="2500">
                <a:solidFill>
                  <a:schemeClr val="dk2"/>
                </a:solidFill>
              </a:rPr>
              <a:t>growth</a:t>
            </a:r>
            <a:r>
              <a:rPr lang="en" sz="2500">
                <a:solidFill>
                  <a:schemeClr val="dk2"/>
                </a:solidFill>
              </a:rPr>
              <a:t> and development</a:t>
            </a:r>
            <a:endParaRPr sz="2500">
              <a:solidFill>
                <a:schemeClr val="dk2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lang="en" sz="2500">
                <a:solidFill>
                  <a:schemeClr val="dk2"/>
                </a:solidFill>
              </a:rPr>
              <a:t>Students will learn skills at Green Dot trainings that they can use while they are here and after they graduate</a:t>
            </a:r>
            <a:endParaRPr sz="25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Green Dot Slogan: “No one has to do everything, everyone has to do something.”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7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do we need Green Dot?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Statistics</a:t>
            </a:r>
            <a:endParaRPr/>
          </a:p>
        </p:txBody>
      </p:sp>
      <p:sp>
        <p:nvSpPr>
          <p:cNvPr id="156" name="Google Shape;156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lang="en" sz="2500">
                <a:solidFill>
                  <a:schemeClr val="dk2"/>
                </a:solidFill>
              </a:rPr>
              <a:t>Gender violence impacts many students on college campuses each year, including:</a:t>
            </a:r>
            <a:endParaRPr sz="2500">
              <a:solidFill>
                <a:schemeClr val="dk2"/>
              </a:solidFill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</a:pPr>
            <a:r>
              <a:rPr lang="en" sz="2500">
                <a:solidFill>
                  <a:schemeClr val="dk2"/>
                </a:solidFill>
              </a:rPr>
              <a:t>1 in 5 women</a:t>
            </a:r>
            <a:endParaRPr sz="2500">
              <a:solidFill>
                <a:schemeClr val="dk2"/>
              </a:solidFill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</a:pPr>
            <a:r>
              <a:rPr lang="en" sz="2500">
                <a:solidFill>
                  <a:schemeClr val="dk2"/>
                </a:solidFill>
              </a:rPr>
              <a:t>1 in 14 men</a:t>
            </a:r>
            <a:endParaRPr sz="2500">
              <a:solidFill>
                <a:schemeClr val="dk2"/>
              </a:solidFill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</a:pPr>
            <a:r>
              <a:rPr lang="en" sz="2500">
                <a:solidFill>
                  <a:schemeClr val="dk2"/>
                </a:solidFill>
              </a:rPr>
              <a:t>1 in 4 transgender students</a:t>
            </a:r>
            <a:endParaRPr i="1" sz="1500">
              <a:solidFill>
                <a:schemeClr val="dk2"/>
              </a:solidFill>
            </a:endParaRPr>
          </a:p>
        </p:txBody>
      </p:sp>
      <p:sp>
        <p:nvSpPr>
          <p:cNvPr id="157" name="Google Shape;157;p28"/>
          <p:cNvSpPr txBox="1"/>
          <p:nvPr/>
        </p:nvSpPr>
        <p:spPr>
          <a:xfrm>
            <a:off x="123775" y="4346875"/>
            <a:ext cx="62805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000">
                <a:latin typeface="Proxima Nova"/>
                <a:ea typeface="Proxima Nova"/>
                <a:cs typeface="Proxima Nova"/>
                <a:sym typeface="Proxima Nova"/>
              </a:rPr>
              <a:t>Krebs, C., Lindquist, C., Berzofsky, M., Shook-Sa, B., Peterson, K., Planty, M., Langton, L., Stoop, J. (2016). Campus climate survey validation study. Final technical report. Washington, DC: Bureau of Justice Statistics, </a:t>
            </a:r>
            <a:endParaRPr sz="10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000">
                <a:latin typeface="Proxima Nova"/>
                <a:ea typeface="Proxima Nova"/>
                <a:cs typeface="Proxima Nova"/>
                <a:sym typeface="Proxima Nova"/>
              </a:rPr>
              <a:t>U. S. Department of Justice.</a:t>
            </a:r>
            <a:endParaRPr sz="10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Local Numbers</a:t>
            </a:r>
            <a:endParaRPr/>
          </a:p>
        </p:txBody>
      </p:sp>
      <p:sp>
        <p:nvSpPr>
          <p:cNvPr id="163" name="Google Shape;163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lang="en" sz="2500">
                <a:solidFill>
                  <a:schemeClr val="dk2"/>
                </a:solidFill>
              </a:rPr>
              <a:t>On average, OCEM receives the equivalent of a report of discrimination every business day, year round</a:t>
            </a:r>
            <a:endParaRPr sz="2500">
              <a:solidFill>
                <a:schemeClr val="dk2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lang="en" sz="2500">
                <a:solidFill>
                  <a:schemeClr val="dk2"/>
                </a:solidFill>
              </a:rPr>
              <a:t>The majority of these reports include some form of gender-based harassment and/or violence</a:t>
            </a:r>
            <a:endParaRPr sz="2500">
              <a:solidFill>
                <a:schemeClr val="dk2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lang="en" sz="2500">
                <a:solidFill>
                  <a:schemeClr val="dk2"/>
                </a:solidFill>
              </a:rPr>
              <a:t>Research tells us that 93% of sexual assaults go unreported</a:t>
            </a:r>
            <a:endParaRPr sz="2500">
              <a:solidFill>
                <a:schemeClr val="dk2"/>
              </a:solidFill>
            </a:endParaRPr>
          </a:p>
        </p:txBody>
      </p:sp>
      <p:sp>
        <p:nvSpPr>
          <p:cNvPr id="164" name="Google Shape;164;p29"/>
          <p:cNvSpPr txBox="1"/>
          <p:nvPr/>
        </p:nvSpPr>
        <p:spPr>
          <a:xfrm>
            <a:off x="108300" y="4687200"/>
            <a:ext cx="6280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 sz="10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0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Green Dot Implementation at UNI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Goals for UNI Green Dot</a:t>
            </a:r>
            <a:endParaRPr/>
          </a:p>
        </p:txBody>
      </p:sp>
      <p:sp>
        <p:nvSpPr>
          <p:cNvPr id="175" name="Google Shape;175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lang="en" sz="2500">
                <a:solidFill>
                  <a:schemeClr val="dk2"/>
                </a:solidFill>
              </a:rPr>
              <a:t>Cultivate</a:t>
            </a:r>
            <a:r>
              <a:rPr lang="en" sz="2500">
                <a:solidFill>
                  <a:schemeClr val="dk2"/>
                </a:solidFill>
              </a:rPr>
              <a:t> a community of safety and respect</a:t>
            </a:r>
            <a:endParaRPr sz="2500">
              <a:solidFill>
                <a:schemeClr val="dk2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lang="en" sz="2500">
                <a:solidFill>
                  <a:schemeClr val="dk2"/>
                </a:solidFill>
              </a:rPr>
              <a:t>Empower staff, faculty, and students with tools and skills to help others and prevent interpersonal violence</a:t>
            </a:r>
            <a:endParaRPr sz="2500">
              <a:solidFill>
                <a:schemeClr val="dk2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lang="en" sz="2500">
                <a:solidFill>
                  <a:schemeClr val="dk2"/>
                </a:solidFill>
              </a:rPr>
              <a:t>Lower the rates of gender and interpersonal violence on our campus and in our community</a:t>
            </a:r>
            <a:endParaRPr sz="2500">
              <a:solidFill>
                <a:schemeClr val="dk2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lang="en" sz="2500">
                <a:solidFill>
                  <a:schemeClr val="dk2"/>
                </a:solidFill>
              </a:rPr>
              <a:t>Create long-lasting change that will protect everyone who works and learns at UNI</a:t>
            </a:r>
            <a:endParaRPr sz="25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Green Dot?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2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Implementation Timeline</a:t>
            </a:r>
            <a:endParaRPr/>
          </a:p>
        </p:txBody>
      </p:sp>
      <p:sp>
        <p:nvSpPr>
          <p:cNvPr id="181" name="Google Shape;181;p32"/>
          <p:cNvSpPr txBox="1"/>
          <p:nvPr>
            <p:ph idx="1" type="body"/>
          </p:nvPr>
        </p:nvSpPr>
        <p:spPr>
          <a:xfrm>
            <a:off x="311700" y="1152475"/>
            <a:ext cx="8520600" cy="362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lang="en" sz="2500">
                <a:solidFill>
                  <a:schemeClr val="dk2"/>
                </a:solidFill>
              </a:rPr>
              <a:t>Spring 2022 - Soft Launch</a:t>
            </a:r>
            <a:endParaRPr sz="2500">
              <a:solidFill>
                <a:schemeClr val="dk2"/>
              </a:solidFill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</a:pPr>
            <a:r>
              <a:rPr lang="en" sz="2500">
                <a:solidFill>
                  <a:schemeClr val="dk2"/>
                </a:solidFill>
              </a:rPr>
              <a:t>Conducted first </a:t>
            </a:r>
            <a:r>
              <a:rPr lang="en" sz="2500">
                <a:solidFill>
                  <a:schemeClr val="dk2"/>
                </a:solidFill>
              </a:rPr>
              <a:t>facilitator training for staff and faculty</a:t>
            </a:r>
            <a:endParaRPr sz="2500">
              <a:solidFill>
                <a:schemeClr val="dk2"/>
              </a:solidFill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</a:pPr>
            <a:r>
              <a:rPr lang="en" sz="2500">
                <a:solidFill>
                  <a:schemeClr val="dk2"/>
                </a:solidFill>
              </a:rPr>
              <a:t>Begin staff and faculty overview trainings</a:t>
            </a:r>
            <a:endParaRPr sz="2500">
              <a:solidFill>
                <a:schemeClr val="dk2"/>
              </a:solidFill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</a:pPr>
            <a:r>
              <a:rPr lang="en" sz="2500">
                <a:solidFill>
                  <a:schemeClr val="dk2"/>
                </a:solidFill>
              </a:rPr>
              <a:t>Meet with prominent student groups</a:t>
            </a:r>
            <a:endParaRPr sz="2500">
              <a:solidFill>
                <a:schemeClr val="dk2"/>
              </a:solidFill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</a:pPr>
            <a:r>
              <a:rPr lang="en" sz="2500">
                <a:solidFill>
                  <a:schemeClr val="dk2"/>
                </a:solidFill>
              </a:rPr>
              <a:t>Hold first student training with select students who have been identified as “Early Adopters”</a:t>
            </a:r>
            <a:endParaRPr sz="2500">
              <a:solidFill>
                <a:schemeClr val="dk2"/>
              </a:solidFill>
            </a:endParaRPr>
          </a:p>
          <a:p>
            <a:pPr indent="-387350" lvl="2" marL="13716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■"/>
            </a:pPr>
            <a:r>
              <a:rPr lang="en" sz="2500">
                <a:solidFill>
                  <a:schemeClr val="dk2"/>
                </a:solidFill>
              </a:rPr>
              <a:t>Part of Green Dot’s inclusion of social diffusion theory</a:t>
            </a:r>
            <a:endParaRPr sz="25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Implementation Timeline</a:t>
            </a:r>
            <a:endParaRPr/>
          </a:p>
        </p:txBody>
      </p:sp>
      <p:sp>
        <p:nvSpPr>
          <p:cNvPr id="187" name="Google Shape;187;p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lang="en" sz="2500">
                <a:solidFill>
                  <a:schemeClr val="dk2"/>
                </a:solidFill>
              </a:rPr>
              <a:t>Fall 2022 - Official Rollout and Launch</a:t>
            </a:r>
            <a:endParaRPr sz="2500">
              <a:solidFill>
                <a:schemeClr val="dk2"/>
              </a:solidFill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</a:pPr>
            <a:r>
              <a:rPr lang="en" sz="2500">
                <a:solidFill>
                  <a:schemeClr val="dk2"/>
                </a:solidFill>
              </a:rPr>
              <a:t>Officially</a:t>
            </a:r>
            <a:r>
              <a:rPr lang="en" sz="2500">
                <a:solidFill>
                  <a:schemeClr val="dk2"/>
                </a:solidFill>
              </a:rPr>
              <a:t> introduce Green Dot to the UNI community</a:t>
            </a:r>
            <a:endParaRPr sz="2500">
              <a:solidFill>
                <a:schemeClr val="dk2"/>
              </a:solidFill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</a:pPr>
            <a:r>
              <a:rPr lang="en" sz="2500">
                <a:solidFill>
                  <a:schemeClr val="dk2"/>
                </a:solidFill>
              </a:rPr>
              <a:t>Begin </a:t>
            </a:r>
            <a:r>
              <a:rPr lang="en" sz="2500">
                <a:solidFill>
                  <a:schemeClr val="dk2"/>
                </a:solidFill>
              </a:rPr>
              <a:t>marketing</a:t>
            </a:r>
            <a:r>
              <a:rPr lang="en" sz="2500">
                <a:solidFill>
                  <a:schemeClr val="dk2"/>
                </a:solidFill>
              </a:rPr>
              <a:t> efforts to familiarize more students, staff, and faculty with Green Dot</a:t>
            </a:r>
            <a:endParaRPr sz="2500">
              <a:solidFill>
                <a:schemeClr val="dk2"/>
              </a:solidFill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</a:pPr>
            <a:r>
              <a:rPr lang="en" sz="2500">
                <a:solidFill>
                  <a:schemeClr val="dk2"/>
                </a:solidFill>
              </a:rPr>
              <a:t>Conduct advanced student trainings and student overview trainings</a:t>
            </a:r>
            <a:endParaRPr sz="2500">
              <a:solidFill>
                <a:schemeClr val="dk2"/>
              </a:solidFill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</a:pPr>
            <a:r>
              <a:rPr lang="en" sz="2500">
                <a:solidFill>
                  <a:schemeClr val="dk2"/>
                </a:solidFill>
              </a:rPr>
              <a:t>Hold first “Green Dot Week” with events and activities to highlight Green Dot</a:t>
            </a:r>
            <a:endParaRPr sz="25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4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can we get involved?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Ways</a:t>
            </a:r>
            <a:r>
              <a:rPr lang="en"/>
              <a:t> to Get Involved</a:t>
            </a:r>
            <a:endParaRPr/>
          </a:p>
        </p:txBody>
      </p:sp>
      <p:sp>
        <p:nvSpPr>
          <p:cNvPr id="198" name="Google Shape;198;p3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lang="en" sz="2500">
                <a:solidFill>
                  <a:schemeClr val="dk2"/>
                </a:solidFill>
              </a:rPr>
              <a:t>Attend a Green Dot faculty and staff overview training</a:t>
            </a:r>
            <a:endParaRPr sz="2500">
              <a:solidFill>
                <a:schemeClr val="dk2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lang="en" sz="2500">
                <a:solidFill>
                  <a:schemeClr val="dk2"/>
                </a:solidFill>
              </a:rPr>
              <a:t>Encourage students to attend trainings (most student trainings won’t begin before the fall)</a:t>
            </a:r>
            <a:endParaRPr sz="2500">
              <a:solidFill>
                <a:schemeClr val="dk2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lang="en" sz="2500">
                <a:solidFill>
                  <a:schemeClr val="dk2"/>
                </a:solidFill>
              </a:rPr>
              <a:t>Discuss the program with your </a:t>
            </a:r>
            <a:r>
              <a:rPr lang="en" sz="2500">
                <a:solidFill>
                  <a:schemeClr val="dk2"/>
                </a:solidFill>
              </a:rPr>
              <a:t>colleagues</a:t>
            </a:r>
            <a:r>
              <a:rPr lang="en" sz="2500">
                <a:solidFill>
                  <a:schemeClr val="dk2"/>
                </a:solidFill>
              </a:rPr>
              <a:t> and encourage them to attend a training</a:t>
            </a:r>
            <a:endParaRPr sz="2500">
              <a:solidFill>
                <a:schemeClr val="dk2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lang="en" sz="2500">
                <a:solidFill>
                  <a:schemeClr val="dk2"/>
                </a:solidFill>
              </a:rPr>
              <a:t>Participate in Green Dot events or </a:t>
            </a:r>
            <a:r>
              <a:rPr lang="en" sz="2500">
                <a:solidFill>
                  <a:schemeClr val="dk2"/>
                </a:solidFill>
              </a:rPr>
              <a:t>activities</a:t>
            </a:r>
            <a:r>
              <a:rPr lang="en" sz="2500">
                <a:solidFill>
                  <a:schemeClr val="dk2"/>
                </a:solidFill>
              </a:rPr>
              <a:t> in the fall</a:t>
            </a:r>
            <a:endParaRPr sz="2500">
              <a:solidFill>
                <a:schemeClr val="dk2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lang="en" sz="2500">
                <a:solidFill>
                  <a:schemeClr val="dk2"/>
                </a:solidFill>
              </a:rPr>
              <a:t>Talk </a:t>
            </a:r>
            <a:r>
              <a:rPr lang="en" sz="2500">
                <a:solidFill>
                  <a:schemeClr val="dk2"/>
                </a:solidFill>
              </a:rPr>
              <a:t>about</a:t>
            </a:r>
            <a:r>
              <a:rPr lang="en" sz="2500">
                <a:solidFill>
                  <a:schemeClr val="dk2"/>
                </a:solidFill>
              </a:rPr>
              <a:t> why you think this program is important</a:t>
            </a:r>
            <a:endParaRPr sz="25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6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</a:t>
            </a:r>
            <a:endParaRPr/>
          </a:p>
        </p:txBody>
      </p:sp>
      <p:sp>
        <p:nvSpPr>
          <p:cNvPr id="204" name="Google Shape;204;p3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you would like to learn more </a:t>
            </a:r>
            <a:r>
              <a:rPr lang="en"/>
              <a:t>about</a:t>
            </a:r>
            <a:r>
              <a:rPr lang="en"/>
              <a:t> the Green Dot Program or discuss how your </a:t>
            </a:r>
            <a:r>
              <a:rPr lang="en"/>
              <a:t>department</a:t>
            </a:r>
            <a:r>
              <a:rPr lang="en"/>
              <a:t> </a:t>
            </a:r>
            <a:r>
              <a:rPr lang="en"/>
              <a:t>could</a:t>
            </a:r>
            <a:r>
              <a:rPr lang="en"/>
              <a:t> </a:t>
            </a:r>
            <a:r>
              <a:rPr lang="en"/>
              <a:t>partner</a:t>
            </a:r>
            <a:r>
              <a:rPr lang="en"/>
              <a:t> with us in this initiative, you can contact Isabella Perksen or Leah Gutknecht to set a up a meeting.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Isabella Perksen: bellaped@uni.edu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/>
          <p:nvPr>
            <p:ph type="title"/>
          </p:nvPr>
        </p:nvSpPr>
        <p:spPr>
          <a:xfrm>
            <a:off x="311700" y="41407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Green Dot Overview</a:t>
            </a:r>
            <a:endParaRPr/>
          </a:p>
        </p:txBody>
      </p:sp>
      <p:sp>
        <p:nvSpPr>
          <p:cNvPr id="82" name="Google Shape;8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lang="en" sz="2500">
                <a:solidFill>
                  <a:schemeClr val="dk2"/>
                </a:solidFill>
              </a:rPr>
              <a:t>Green Dot a</a:t>
            </a:r>
            <a:r>
              <a:rPr lang="en" sz="2500">
                <a:solidFill>
                  <a:schemeClr val="dk2"/>
                </a:solidFill>
              </a:rPr>
              <a:t>ims to shift cultural norms in the community, to create a culture of respect and safety</a:t>
            </a:r>
            <a:endParaRPr sz="2500">
              <a:solidFill>
                <a:schemeClr val="dk2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lang="en" sz="2500">
                <a:solidFill>
                  <a:schemeClr val="dk2"/>
                </a:solidFill>
              </a:rPr>
              <a:t>Provides students, staff, and faculty with skills and tools to be active bystanders when they see potentially harmful situations and be proactive with prevention</a:t>
            </a:r>
            <a:endParaRPr sz="2500">
              <a:solidFill>
                <a:schemeClr val="dk2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lang="en" sz="2500">
                <a:solidFill>
                  <a:schemeClr val="dk2"/>
                </a:solidFill>
              </a:rPr>
              <a:t>Relies on staff and faculty to be trained as facilitators and lead workshops and trainings</a:t>
            </a:r>
            <a:endParaRPr i="1" sz="25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Green Dot and Red Dot Metaphor</a:t>
            </a:r>
            <a:endParaRPr b="0"/>
          </a:p>
        </p:txBody>
      </p:sp>
      <p:sp>
        <p:nvSpPr>
          <p:cNvPr id="88" name="Google Shape;8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lang="en" sz="2500">
                <a:solidFill>
                  <a:schemeClr val="dk2"/>
                </a:solidFill>
              </a:rPr>
              <a:t>Red Dots represent an act of power-based personal </a:t>
            </a:r>
            <a:r>
              <a:rPr lang="en" sz="2500">
                <a:solidFill>
                  <a:schemeClr val="dk2"/>
                </a:solidFill>
              </a:rPr>
              <a:t>violence, including sexual assault, dating/domestic violence, and stalking</a:t>
            </a:r>
            <a:endParaRPr sz="2500">
              <a:solidFill>
                <a:schemeClr val="dk2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lang="en" sz="2500">
                <a:solidFill>
                  <a:schemeClr val="dk2"/>
                </a:solidFill>
              </a:rPr>
              <a:t>Green Dots represent an action or choice that helps to promote safety and communicates that violence is not tolerated in our community</a:t>
            </a:r>
            <a:endParaRPr sz="2500">
              <a:solidFill>
                <a:schemeClr val="dk2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lang="en" sz="2500">
                <a:solidFill>
                  <a:schemeClr val="dk2"/>
                </a:solidFill>
              </a:rPr>
              <a:t>Goal: Outnumber the Red Dots on campus with Green Dots</a:t>
            </a:r>
            <a:endParaRPr sz="25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/>
              <a:t>Green Dot Overview</a:t>
            </a:r>
            <a:endParaRPr/>
          </a:p>
        </p:txBody>
      </p:sp>
      <p:sp>
        <p:nvSpPr>
          <p:cNvPr id="94" name="Google Shape;9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lang="en" sz="2500">
                <a:solidFill>
                  <a:schemeClr val="dk2"/>
                </a:solidFill>
              </a:rPr>
              <a:t>Two types of Green Dots</a:t>
            </a:r>
            <a:endParaRPr sz="2500">
              <a:solidFill>
                <a:schemeClr val="dk2"/>
              </a:solidFill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</a:pPr>
            <a:r>
              <a:rPr lang="en" sz="2500">
                <a:solidFill>
                  <a:schemeClr val="dk2"/>
                </a:solidFill>
              </a:rPr>
              <a:t>Reactive: </a:t>
            </a:r>
            <a:r>
              <a:rPr lang="en" sz="2500">
                <a:solidFill>
                  <a:schemeClr val="dk2"/>
                </a:solidFill>
              </a:rPr>
              <a:t>Choices and actions where people get involved when they see potentially harmful situations</a:t>
            </a:r>
            <a:endParaRPr sz="2500">
              <a:solidFill>
                <a:schemeClr val="dk2"/>
              </a:solidFill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</a:pPr>
            <a:r>
              <a:rPr lang="en" sz="2500">
                <a:solidFill>
                  <a:schemeClr val="dk2"/>
                </a:solidFill>
              </a:rPr>
              <a:t>Proactive: Choices and actions that shift the culture and norms in our communities in order to create a safer community for everyone</a:t>
            </a:r>
            <a:endParaRPr sz="25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Green Dot Overview</a:t>
            </a:r>
            <a:endParaRPr/>
          </a:p>
        </p:txBody>
      </p:sp>
      <p:sp>
        <p:nvSpPr>
          <p:cNvPr id="100" name="Google Shape;10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</a:pPr>
            <a:r>
              <a:rPr lang="en" sz="2300">
                <a:solidFill>
                  <a:schemeClr val="dk2"/>
                </a:solidFill>
              </a:rPr>
              <a:t>Green Dot teaches a variety of skills and tools so that students can “live the Green Dot” and be active bystanders</a:t>
            </a:r>
            <a:endParaRPr sz="2300">
              <a:solidFill>
                <a:schemeClr val="dk2"/>
              </a:solidFill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</a:pPr>
            <a:r>
              <a:rPr lang="en" sz="2300">
                <a:solidFill>
                  <a:schemeClr val="dk2"/>
                </a:solidFill>
              </a:rPr>
              <a:t>Reactive Green Dots focus on the </a:t>
            </a:r>
            <a:r>
              <a:rPr lang="en" sz="2300">
                <a:solidFill>
                  <a:schemeClr val="dk2"/>
                </a:solidFill>
              </a:rPr>
              <a:t>Three D’s: Direct, Delegate, and Distract</a:t>
            </a:r>
            <a:endParaRPr sz="2300">
              <a:solidFill>
                <a:schemeClr val="dk2"/>
              </a:solidFill>
            </a:endParaRPr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</a:pPr>
            <a:r>
              <a:rPr lang="en" sz="2300">
                <a:solidFill>
                  <a:schemeClr val="dk2"/>
                </a:solidFill>
              </a:rPr>
              <a:t>Proactive Green Dots focus on shifting cultural norms, establishing that violence and harassment will not be tolerated and that every community member must do their part to create a community of safety and respect</a:t>
            </a:r>
            <a:endParaRPr sz="23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selected and funded Green Dot?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 Led and Requested</a:t>
            </a:r>
            <a:endParaRPr/>
          </a:p>
        </p:txBody>
      </p:sp>
      <p:sp>
        <p:nvSpPr>
          <p:cNvPr id="111" name="Google Shape;111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lang="en" sz="2500">
                <a:solidFill>
                  <a:schemeClr val="dk2"/>
                </a:solidFill>
              </a:rPr>
              <a:t>Students have demonstrated for many years how deeply they care about this issue by </a:t>
            </a:r>
            <a:r>
              <a:rPr lang="en" sz="2500">
                <a:solidFill>
                  <a:schemeClr val="dk2"/>
                </a:solidFill>
              </a:rPr>
              <a:t>leading initiatives like:</a:t>
            </a:r>
            <a:endParaRPr sz="2500">
              <a:solidFill>
                <a:schemeClr val="dk2"/>
              </a:solidFill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</a:pPr>
            <a:r>
              <a:rPr lang="en" sz="2500">
                <a:solidFill>
                  <a:schemeClr val="dk2"/>
                </a:solidFill>
              </a:rPr>
              <a:t>Poster campaigns</a:t>
            </a:r>
            <a:endParaRPr sz="2500">
              <a:solidFill>
                <a:schemeClr val="dk2"/>
              </a:solidFill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</a:pPr>
            <a:r>
              <a:rPr lang="en" sz="2500">
                <a:solidFill>
                  <a:schemeClr val="dk2"/>
                </a:solidFill>
              </a:rPr>
              <a:t>Building partnerships with College Hill</a:t>
            </a:r>
            <a:endParaRPr sz="2500">
              <a:solidFill>
                <a:schemeClr val="dk2"/>
              </a:solidFill>
            </a:endParaRPr>
          </a:p>
          <a:p>
            <a:pPr indent="-387350" lvl="1" marL="9144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○"/>
            </a:pPr>
            <a:r>
              <a:rPr lang="en" sz="2500">
                <a:solidFill>
                  <a:schemeClr val="dk2"/>
                </a:solidFill>
              </a:rPr>
              <a:t>Creating a Director of Gender Violence position within NISG’s Board of Directors</a:t>
            </a:r>
            <a:endParaRPr sz="2500">
              <a:solidFill>
                <a:schemeClr val="dk2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lang="en" sz="2500">
                <a:solidFill>
                  <a:schemeClr val="dk2"/>
                </a:solidFill>
              </a:rPr>
              <a:t>As a call to more action, students specifically requested Green Dot</a:t>
            </a:r>
            <a:endParaRPr sz="25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NISG and Green Dot</a:t>
            </a:r>
            <a:endParaRPr/>
          </a:p>
        </p:txBody>
      </p:sp>
      <p:sp>
        <p:nvSpPr>
          <p:cNvPr id="117" name="Google Shape;117;p21"/>
          <p:cNvSpPr txBox="1"/>
          <p:nvPr>
            <p:ph idx="1" type="body"/>
          </p:nvPr>
        </p:nvSpPr>
        <p:spPr>
          <a:xfrm>
            <a:off x="311700" y="1152475"/>
            <a:ext cx="8520600" cy="368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lang="en" sz="2500">
                <a:solidFill>
                  <a:schemeClr val="dk2"/>
                </a:solidFill>
              </a:rPr>
              <a:t>Green Dot was selected and funded by the 2020-2021 Northern Iowa Student Government, with former president Elle Boeding </a:t>
            </a:r>
            <a:r>
              <a:rPr lang="en" sz="2500">
                <a:solidFill>
                  <a:schemeClr val="dk2"/>
                </a:solidFill>
              </a:rPr>
              <a:t>being instrumental in the process</a:t>
            </a:r>
            <a:endParaRPr sz="2500">
              <a:solidFill>
                <a:schemeClr val="dk2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lang="en" sz="2500">
                <a:solidFill>
                  <a:schemeClr val="dk2"/>
                </a:solidFill>
              </a:rPr>
              <a:t>NISG provided money for a graduate assistant position and program costs</a:t>
            </a:r>
            <a:endParaRPr sz="2500">
              <a:solidFill>
                <a:schemeClr val="dk2"/>
              </a:solidFill>
            </a:endParaRPr>
          </a:p>
          <a:p>
            <a:pPr indent="-38735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500"/>
              <a:buChar char="●"/>
            </a:pPr>
            <a:r>
              <a:rPr lang="en" sz="2500">
                <a:solidFill>
                  <a:schemeClr val="dk2"/>
                </a:solidFill>
              </a:rPr>
              <a:t>NISG designated the Office of Compliance and Equity Management to house, coordinate, and oversee the program</a:t>
            </a:r>
            <a:endParaRPr sz="25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nther Purple">
  <a:themeElements>
    <a:clrScheme name="Plum">
      <a:dk1>
        <a:srgbClr val="500778"/>
      </a:dk1>
      <a:lt1>
        <a:srgbClr val="FFFFFF"/>
      </a:lt1>
      <a:dk2>
        <a:srgbClr val="000000"/>
      </a:dk2>
      <a:lt2>
        <a:srgbClr val="7F7F7F"/>
      </a:lt2>
      <a:accent1>
        <a:srgbClr val="2E1A47"/>
      </a:accent1>
      <a:accent2>
        <a:srgbClr val="500778"/>
      </a:accent2>
      <a:accent3>
        <a:srgbClr val="AC4FC6"/>
      </a:accent3>
      <a:accent4>
        <a:srgbClr val="FFB500"/>
      </a:accent4>
      <a:accent5>
        <a:srgbClr val="5CB8B2"/>
      </a:accent5>
      <a:accent6>
        <a:srgbClr val="E5E1E6"/>
      </a:accent6>
      <a:hlink>
        <a:srgbClr val="C6DAE7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