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97" r:id="rId2"/>
    <p:sldId id="299" r:id="rId3"/>
    <p:sldId id="300" r:id="rId4"/>
    <p:sldId id="301" r:id="rId5"/>
    <p:sldId id="302" r:id="rId6"/>
    <p:sldId id="303" r:id="rId7"/>
    <p:sldId id="304" r:id="rId8"/>
    <p:sldId id="298" r:id="rId9"/>
    <p:sldId id="284" r:id="rId10"/>
    <p:sldId id="285" r:id="rId11"/>
    <p:sldId id="288" r:id="rId12"/>
    <p:sldId id="286" r:id="rId13"/>
    <p:sldId id="290" r:id="rId14"/>
    <p:sldId id="295" r:id="rId15"/>
    <p:sldId id="291" r:id="rId16"/>
    <p:sldId id="292" r:id="rId17"/>
    <p:sldId id="296" r:id="rId18"/>
    <p:sldId id="294" r:id="rId19"/>
    <p:sldId id="306" r:id="rId20"/>
    <p:sldId id="305" r:id="rId2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137B"/>
    <a:srgbClr val="1B1472"/>
    <a:srgbClr val="3E3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SA's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Male</c:v>
                </c:pt>
                <c:pt idx="2">
                  <c:v>Female</c:v>
                </c:pt>
                <c:pt idx="3">
                  <c:v>Minority</c:v>
                </c:pt>
                <c:pt idx="4">
                  <c:v>International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3.09</c:v>
                </c:pt>
                <c:pt idx="1">
                  <c:v>2.87</c:v>
                </c:pt>
                <c:pt idx="2">
                  <c:v>3.35</c:v>
                </c:pt>
                <c:pt idx="3">
                  <c:v>2.61</c:v>
                </c:pt>
                <c:pt idx="4">
                  <c:v>3.34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Male</c:v>
                </c:pt>
                <c:pt idx="2">
                  <c:v>Female</c:v>
                </c:pt>
                <c:pt idx="3">
                  <c:v>Minority</c:v>
                </c:pt>
                <c:pt idx="4">
                  <c:v>International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3.07</c:v>
                </c:pt>
                <c:pt idx="1">
                  <c:v>2.88</c:v>
                </c:pt>
                <c:pt idx="2">
                  <c:v>3.22</c:v>
                </c:pt>
                <c:pt idx="3">
                  <c:v>2.77</c:v>
                </c:pt>
                <c:pt idx="4">
                  <c:v>2.87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4878256"/>
        <c:axId val="384873160"/>
      </c:barChart>
      <c:catAx>
        <c:axId val="38487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873160"/>
        <c:crosses val="autoZero"/>
        <c:auto val="1"/>
        <c:lblAlgn val="ctr"/>
        <c:lblOffset val="100"/>
        <c:noMultiLvlLbl val="0"/>
      </c:catAx>
      <c:valAx>
        <c:axId val="384873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87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SA's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2009-10</c:v>
                </c:pt>
                <c:pt idx="1">
                  <c:v>2008-09</c:v>
                </c:pt>
                <c:pt idx="2">
                  <c:v>2007-08</c:v>
                </c:pt>
                <c:pt idx="3">
                  <c:v>2006-07</c:v>
                </c:pt>
                <c:pt idx="4">
                  <c:v>2005-06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66</c:v>
                </c:pt>
                <c:pt idx="1">
                  <c:v>68</c:v>
                </c:pt>
                <c:pt idx="2">
                  <c:v>67</c:v>
                </c:pt>
                <c:pt idx="3">
                  <c:v>70</c:v>
                </c:pt>
                <c:pt idx="4">
                  <c:v>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2009-10</c:v>
                </c:pt>
                <c:pt idx="1">
                  <c:v>2008-09</c:v>
                </c:pt>
                <c:pt idx="2">
                  <c:v>2007-08</c:v>
                </c:pt>
                <c:pt idx="3">
                  <c:v>2006-07</c:v>
                </c:pt>
                <c:pt idx="4">
                  <c:v>2005-06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66</c:v>
                </c:pt>
                <c:pt idx="1">
                  <c:v>66</c:v>
                </c:pt>
                <c:pt idx="2">
                  <c:v>67</c:v>
                </c:pt>
                <c:pt idx="3">
                  <c:v>67</c:v>
                </c:pt>
                <c:pt idx="4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4870024"/>
        <c:axId val="384877472"/>
      </c:barChart>
      <c:catAx>
        <c:axId val="384870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877472"/>
        <c:crosses val="autoZero"/>
        <c:auto val="1"/>
        <c:lblAlgn val="ctr"/>
        <c:lblOffset val="100"/>
        <c:noMultiLvlLbl val="0"/>
      </c:catAx>
      <c:valAx>
        <c:axId val="384877472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870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</a:t>
            </a:r>
            <a:r>
              <a:rPr lang="en-US" dirty="0" smtClean="0"/>
              <a:t>Budgeted Revenue = $14,017,960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804173544528431"/>
          <c:y val="0.19295045356172583"/>
          <c:w val="0.3854116756655882"/>
          <c:h val="0.718938389280287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Revenue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Sheet1!$A$2:$A$11</c:f>
              <c:strCache>
                <c:ptCount val="10"/>
                <c:pt idx="0">
                  <c:v>Foundation Support $1,879,500</c:v>
                </c:pt>
                <c:pt idx="1">
                  <c:v>Ticket Sales $1,770,300</c:v>
                </c:pt>
                <c:pt idx="2">
                  <c:v>NCAA / Conference Distributions $1,276,420</c:v>
                </c:pt>
                <c:pt idx="3">
                  <c:v>Learfield - Sponsorships/Advertising $1,086,000</c:v>
                </c:pt>
                <c:pt idx="4">
                  <c:v>Marketing/Licensing/Ticket Fees $721,500</c:v>
                </c:pt>
                <c:pt idx="5">
                  <c:v>Concessions &amp; Misc. Other Income $527,500</c:v>
                </c:pt>
                <c:pt idx="6">
                  <c:v>Net Guarantees $363,400</c:v>
                </c:pt>
                <c:pt idx="7">
                  <c:v>Student Fee Support $2,042,859</c:v>
                </c:pt>
                <c:pt idx="8">
                  <c:v>GEF - SWFB Support $3,067,000</c:v>
                </c:pt>
                <c:pt idx="9">
                  <c:v>GEF - S&amp;F Support $1,283,481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1879500</c:v>
                </c:pt>
                <c:pt idx="1">
                  <c:v>1770300</c:v>
                </c:pt>
                <c:pt idx="2">
                  <c:v>1276420</c:v>
                </c:pt>
                <c:pt idx="3">
                  <c:v>1086000</c:v>
                </c:pt>
                <c:pt idx="4">
                  <c:v>721500</c:v>
                </c:pt>
                <c:pt idx="5">
                  <c:v>527500</c:v>
                </c:pt>
                <c:pt idx="6">
                  <c:v>363400</c:v>
                </c:pt>
                <c:pt idx="7">
                  <c:v>2042859</c:v>
                </c:pt>
                <c:pt idx="8">
                  <c:v>3067000</c:v>
                </c:pt>
                <c:pt idx="9">
                  <c:v>1283481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287049188295903"/>
          <c:y val="0.15597735664397883"/>
          <c:w val="0.40787024885778167"/>
          <c:h val="0.7893304862315939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</a:t>
            </a:r>
            <a:r>
              <a:rPr lang="en-US" dirty="0" smtClean="0"/>
              <a:t>Budgeted Expenses = $14,017,960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59173777801804"/>
          <c:y val="0.24558203250909424"/>
          <c:w val="0.3854116756655882"/>
          <c:h val="0.718938389280287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Budgeted Expenses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9.6723286681127153E-3"/>
                  <c:y val="-0.1680547497352304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505781600334334E-2"/>
                  <c:y val="-5.564442602569404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6353618736517353E-3"/>
                  <c:y val="2.527536031680250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431260261251368E-2"/>
                  <c:y val="3.66388083068563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232352622449389E-3"/>
                  <c:y val="-1.48247916378873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3021040764583691E-2"/>
                  <c:y val="8.98807385918865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Personnel - Pay &amp; Fringes $6,182,948</c:v>
                </c:pt>
                <c:pt idx="1">
                  <c:v>Student Aid $3,890,441</c:v>
                </c:pt>
                <c:pt idx="2">
                  <c:v>Travel Expenses $1,726,560</c:v>
                </c:pt>
                <c:pt idx="3">
                  <c:v>Fees/Hospitality/Misc. Other Expenses $844,973</c:v>
                </c:pt>
                <c:pt idx="4">
                  <c:v>General/InderDept/Professional Srvs $742,794</c:v>
                </c:pt>
                <c:pt idx="5">
                  <c:v>Dept Supplies/Equip and Office Exp $455,244</c:v>
                </c:pt>
                <c:pt idx="6">
                  <c:v>UNI Overhead Allocations $175,000</c:v>
                </c:pt>
              </c:strCache>
            </c:strRef>
          </c:cat>
          <c:val>
            <c:numRef>
              <c:f>Sheet1!$B$2:$B$8</c:f>
              <c:numCache>
                <c:formatCode>_(* #,##0_);_(* \(#,##0\);_(* "-"??_);_(@_)</c:formatCode>
                <c:ptCount val="7"/>
                <c:pt idx="0">
                  <c:v>6182948</c:v>
                </c:pt>
                <c:pt idx="1">
                  <c:v>3890441</c:v>
                </c:pt>
                <c:pt idx="2">
                  <c:v>1726560</c:v>
                </c:pt>
                <c:pt idx="3">
                  <c:v>844973</c:v>
                </c:pt>
                <c:pt idx="4">
                  <c:v>742794</c:v>
                </c:pt>
                <c:pt idx="5">
                  <c:v>455244</c:v>
                </c:pt>
                <c:pt idx="6">
                  <c:v>175000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681808947379207"/>
          <c:y val="0.15597735664397883"/>
          <c:w val="0.44392268555168912"/>
          <c:h val="0.7893304862315939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FY2006 Actual Revenue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863863715148812"/>
          <c:y val="0.12908681226167482"/>
          <c:w val="0.58068043381369783"/>
          <c:h val="0.580680433813697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Budgeted Revenue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Athletics-generated revenue $3,258,479</c:v>
                </c:pt>
                <c:pt idx="1">
                  <c:v>Student fee support $1,125,344</c:v>
                </c:pt>
                <c:pt idx="2">
                  <c:v>GEF support $5,107,784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3258479</c:v>
                </c:pt>
                <c:pt idx="1">
                  <c:v>1125344</c:v>
                </c:pt>
                <c:pt idx="2">
                  <c:v>5107784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5.4568662407765062E-2"/>
          <c:y val="0.77429505274104893"/>
          <c:w val="0.88585772297330767"/>
          <c:h val="0.1864554548605952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FY2017 Budgeted Revenue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436190759173971"/>
          <c:y val="0.12908681226167482"/>
          <c:w val="0.57124647154954689"/>
          <c:h val="0.571246471549546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Budgeted Revenue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62893081761007"/>
                      <c:h val="7.1540880503144652E-2"/>
                    </c:manualLayout>
                  </c15:layout>
                </c:ext>
              </c:extLst>
            </c:dLbl>
            <c:dLbl>
              <c:idx val="1"/>
              <c:layout/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06289308176101"/>
                      <c:h val="6.172980735898579E-2"/>
                    </c:manualLayout>
                  </c15:layout>
                </c:ext>
              </c:extLst>
            </c:dLbl>
            <c:dLbl>
              <c:idx val="2"/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Athletics-generated revenue $7,624,620</c:v>
                </c:pt>
                <c:pt idx="1">
                  <c:v>Student fee support $2,042,859</c:v>
                </c:pt>
                <c:pt idx="2">
                  <c:v>GEF support $4,350,481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7624620</c:v>
                </c:pt>
                <c:pt idx="1">
                  <c:v>2042859</c:v>
                </c:pt>
                <c:pt idx="2">
                  <c:v>4350481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3436586936067E-2"/>
          <c:y val="0.77429505274104893"/>
          <c:w val="0.88585772297330767"/>
          <c:h val="0.1864554548605952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Participants by </a:t>
            </a:r>
            <a:r>
              <a:rPr lang="en-US" dirty="0" smtClean="0"/>
              <a:t>Source of Aid Payment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799805673329295"/>
          <c:y val="0.16935546971722873"/>
          <c:w val="0.41689897536846354"/>
          <c:h val="0.8180659139305700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Participants by Aid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Number of Student-Athletes on FULL Athletic Aid</c:v>
                </c:pt>
                <c:pt idx="1">
                  <c:v>Number of Student-Athletes on PARTIAL Athletic Aid</c:v>
                </c:pt>
                <c:pt idx="2">
                  <c:v>Number of Student-Athletes on NO Athletic Aid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83</c:v>
                </c:pt>
                <c:pt idx="1">
                  <c:v>208</c:v>
                </c:pt>
                <c:pt idx="2">
                  <c:v>109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405511811023618"/>
          <c:y val="0.36017506066458665"/>
          <c:w val="0.31786795881284069"/>
          <c:h val="0.4395711385133461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0.05124</cdr:x>
      <cdr:y>0.50521</cdr:y>
    </cdr:from>
    <cdr:to>
      <cdr:x>0.2147</cdr:x>
      <cdr:y>0.80454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V="1">
          <a:off x="406078" y="2040325"/>
          <a:ext cx="1295400" cy="12089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0.00962</cdr:x>
      <cdr:y>0.81132</cdr:y>
    </cdr:from>
    <cdr:to>
      <cdr:x>0.21154</cdr:x>
      <cdr:y>0.9485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76200" y="3276600"/>
          <a:ext cx="1600200" cy="553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smtClean="0"/>
            <a:t>About $4.3M additional from student-athletes for their own tuition/aid (GEF)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0.21154</cdr:x>
      <cdr:y>0.81132</cdr:y>
    </cdr:from>
    <cdr:to>
      <cdr:x>0.27885</cdr:x>
      <cdr:y>0.88679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V="1">
          <a:off x="1676400" y="3276601"/>
          <a:ext cx="533400" cy="30479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1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r>
              <a:rPr lang="en-US" dirty="0" smtClean="0"/>
              <a:t>Faculty Senate 10/10/16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9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379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3ACC6CC0-FD06-43EB-8C2D-BF435A2D41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6296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r>
              <a:rPr lang="en-US" dirty="0" smtClean="0"/>
              <a:t>Faculty Senate 10/10/16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2B576CA0-7E93-41AB-A5C9-F6786B0B6D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680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576CA0-7E93-41AB-A5C9-F6786B0B6DA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 smtClean="0"/>
              <a:t>Faculty Senate 10/10/16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24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76CA0-7E93-41AB-A5C9-F6786B0B6DA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 smtClean="0"/>
              <a:t>Faculty Senate 10/10/16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8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3CBA-D6AE-0944-89F0-AF75A3F57C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07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2E7F-BDC5-DE41-9FC2-8A15AE9CA5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05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4C6E-D9EB-D94A-837D-0B818B9DAF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5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AD7A-0F51-2C4B-BE22-6AF13F2423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thletics.psd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86D6F0C-01C2-FE44-91A6-2EDBAAF837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10/9/2016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924051"/>
          </a:xfrm>
        </p:spPr>
        <p:txBody>
          <a:bodyPr>
            <a:normAutofit/>
          </a:bodyPr>
          <a:lstStyle/>
          <a:p>
            <a:r>
              <a:rPr lang="en-US" sz="3500" dirty="0" smtClean="0"/>
              <a:t>Faculty Senate Presentation</a:t>
            </a:r>
            <a:br>
              <a:rPr lang="en-US" sz="3500" dirty="0" smtClean="0"/>
            </a:br>
            <a:r>
              <a:rPr lang="en-US" sz="3200" dirty="0" smtClean="0"/>
              <a:t>October 10, 2016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124200"/>
            <a:ext cx="7848600" cy="17526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solidFill>
                  <a:schemeClr val="tx1"/>
                </a:solidFill>
              </a:rPr>
              <a:t>David Harris, Director of Athletics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Elaine </a:t>
            </a:r>
            <a:r>
              <a:rPr lang="en-US" sz="2500" dirty="0" smtClean="0">
                <a:solidFill>
                  <a:schemeClr val="tx1"/>
                </a:solidFill>
              </a:rPr>
              <a:t>Eshbaugh</a:t>
            </a:r>
            <a:r>
              <a:rPr lang="en-US" sz="2500" dirty="0" smtClean="0">
                <a:solidFill>
                  <a:schemeClr val="tx1"/>
                </a:solidFill>
              </a:rPr>
              <a:t>, Faculty Athletics Representative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Beth West, Associate AD for Business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59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0459"/>
              </p:ext>
            </p:extLst>
          </p:nvPr>
        </p:nvGraphicFramePr>
        <p:xfrm>
          <a:off x="432318" y="762000"/>
          <a:ext cx="8102082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FY2017 Budget - Athletics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60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Revenue </a:t>
            </a:r>
            <a:r>
              <a:rPr lang="en-US" dirty="0" smtClean="0"/>
              <a:t>Components - Athletics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649858"/>
              </p:ext>
            </p:extLst>
          </p:nvPr>
        </p:nvGraphicFramePr>
        <p:xfrm>
          <a:off x="457200" y="1752600"/>
          <a:ext cx="8229602" cy="212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1800"/>
                <a:gridCol w="1332823"/>
                <a:gridCol w="1076156"/>
                <a:gridCol w="410421"/>
                <a:gridCol w="1293492"/>
                <a:gridCol w="11449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Sources of Total </a:t>
                      </a:r>
                    </a:p>
                    <a:p>
                      <a:r>
                        <a:rPr lang="en-US" dirty="0" smtClean="0"/>
                        <a:t>Athletics Revenue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FY2017 </a:t>
                      </a:r>
                    </a:p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 Ath Total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FY2006 Actual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of Ath Total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Athletics-generated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7,624,620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54.4%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3,258,479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r>
                        <a:rPr lang="en-US" baseline="0" dirty="0" smtClean="0"/>
                        <a:t> fee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2,042,859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1,125,344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GEF support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4,350,481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31.0%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5,107,784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53.8%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Athletics</a:t>
                      </a:r>
                      <a:r>
                        <a:rPr lang="en-US" b="1" baseline="0" dirty="0" smtClean="0"/>
                        <a:t> revenue 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14,017,960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100.0%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9,491,607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100.0%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1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3206415"/>
              </p:ext>
            </p:extLst>
          </p:nvPr>
        </p:nvGraphicFramePr>
        <p:xfrm>
          <a:off x="4648200" y="1066800"/>
          <a:ext cx="4038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Revenue Components - Athletics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4391324"/>
              </p:ext>
            </p:extLst>
          </p:nvPr>
        </p:nvGraphicFramePr>
        <p:xfrm>
          <a:off x="457200" y="1066800"/>
          <a:ext cx="4038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99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Athletics and GEF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526224"/>
              </p:ext>
            </p:extLst>
          </p:nvPr>
        </p:nvGraphicFramePr>
        <p:xfrm>
          <a:off x="838200" y="1219200"/>
          <a:ext cx="6934200" cy="236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24200"/>
                <a:gridCol w="1676400"/>
                <a:gridCol w="457200"/>
                <a:gridCol w="1676400"/>
              </a:tblGrid>
              <a:tr h="4998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FY2017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FY2006 Actual</a:t>
                      </a:r>
                      <a:endParaRPr lang="en-US" dirty="0"/>
                    </a:p>
                  </a:txBody>
                  <a:tcPr/>
                </a:tc>
              </a:tr>
              <a:tr h="499828">
                <a:tc>
                  <a:txBody>
                    <a:bodyPr/>
                    <a:lstStyle/>
                    <a:p>
                      <a:r>
                        <a:rPr lang="en-US" dirty="0" smtClean="0"/>
                        <a:t>GEF support to Athletics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4,350,481</a:t>
                      </a:r>
                      <a:endParaRPr lang="en-US" dirty="0"/>
                    </a:p>
                  </a:txBody>
                  <a:tcPr marL="365760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5,107,784</a:t>
                      </a:r>
                      <a:endParaRPr lang="en-US" dirty="0"/>
                    </a:p>
                  </a:txBody>
                  <a:tcPr marL="365760"/>
                </a:tc>
              </a:tr>
              <a:tr h="499828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Total GEF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179,951,489</a:t>
                      </a:r>
                      <a:endParaRPr lang="en-US" u="sng" dirty="0"/>
                    </a:p>
                  </a:txBody>
                  <a:tcPr marL="182880"/>
                </a:tc>
                <a:tc>
                  <a:txBody>
                    <a:bodyPr/>
                    <a:lstStyle/>
                    <a:p>
                      <a:pPr algn="r"/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144,459,454</a:t>
                      </a:r>
                      <a:endParaRPr lang="en-US" u="sng" dirty="0"/>
                    </a:p>
                  </a:txBody>
                  <a:tcPr marL="182880"/>
                </a:tc>
              </a:tr>
              <a:tr h="86271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GEF support</a:t>
                      </a:r>
                      <a:r>
                        <a:rPr lang="en-US" b="1" baseline="0" dirty="0" smtClean="0"/>
                        <a:t> to Athletics </a:t>
                      </a:r>
                    </a:p>
                    <a:p>
                      <a:r>
                        <a:rPr lang="en-US" b="1" baseline="0" dirty="0" smtClean="0"/>
                        <a:t>as % of Total GEF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2.4%</a:t>
                      </a:r>
                      <a:endParaRPr lang="en-US" b="1" dirty="0"/>
                    </a:p>
                  </a:txBody>
                  <a:tcPr marL="822960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3.5%</a:t>
                      </a:r>
                      <a:endParaRPr lang="en-US" b="1" dirty="0"/>
                    </a:p>
                  </a:txBody>
                  <a:tcPr marL="82296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810000"/>
            <a:ext cx="7467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-In </a:t>
            </a:r>
            <a:r>
              <a:rPr lang="en-US" sz="1400" dirty="0"/>
              <a:t>2010, the Board of </a:t>
            </a:r>
            <a:r>
              <a:rPr lang="en-US" sz="1400" dirty="0" smtClean="0"/>
              <a:t>Regents approved </a:t>
            </a:r>
            <a:r>
              <a:rPr lang="en-US" sz="1400" dirty="0"/>
              <a:t>a funding plan for Athletics that gradually reduced GEF support through FY15 to a level no more than 2.4% of the Institutional General Fund budget</a:t>
            </a:r>
            <a:r>
              <a:rPr lang="en-US" sz="1400" dirty="0" smtClean="0"/>
              <a:t>.</a:t>
            </a:r>
          </a:p>
          <a:p>
            <a:endParaRPr lang="en-US" sz="1000" dirty="0" smtClean="0"/>
          </a:p>
          <a:p>
            <a:pPr lvl="0"/>
            <a:r>
              <a:rPr lang="en-US" sz="1400" dirty="0" smtClean="0"/>
              <a:t>-GEF </a:t>
            </a:r>
            <a:r>
              <a:rPr lang="en-US" sz="1400" dirty="0"/>
              <a:t>reductions </a:t>
            </a:r>
            <a:r>
              <a:rPr lang="en-US" sz="1400" dirty="0" smtClean="0"/>
              <a:t>of $500,000 began </a:t>
            </a:r>
            <a:r>
              <a:rPr lang="en-US" sz="1400" dirty="0"/>
              <a:t>in FY13 based on the following schedule:</a:t>
            </a:r>
          </a:p>
          <a:p>
            <a:pPr lvl="1"/>
            <a:r>
              <a:rPr lang="en-US" sz="1400" dirty="0"/>
              <a:t>FY13 – Reduction of $125,000</a:t>
            </a:r>
          </a:p>
          <a:p>
            <a:pPr lvl="1"/>
            <a:r>
              <a:rPr lang="en-US" sz="1400" dirty="0"/>
              <a:t>FY14 – Additional reduction of $125,000</a:t>
            </a:r>
          </a:p>
          <a:p>
            <a:pPr lvl="1"/>
            <a:r>
              <a:rPr lang="en-US" sz="1400" dirty="0"/>
              <a:t>FY15 – Additional reduction of $250,000</a:t>
            </a:r>
          </a:p>
          <a:p>
            <a:r>
              <a:rPr lang="en-US" sz="1400" dirty="0" smtClean="0"/>
              <a:t> 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Athletics and GEF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052294"/>
            <a:ext cx="4038600" cy="4267201"/>
          </a:xfrm>
        </p:spPr>
        <p:txBody>
          <a:bodyPr>
            <a:normAutofit/>
          </a:bodyPr>
          <a:lstStyle/>
          <a:p>
            <a:r>
              <a:rPr lang="en-US" sz="2500" dirty="0" smtClean="0"/>
              <a:t>GEF support to Athletics</a:t>
            </a:r>
            <a:endParaRPr lang="en-US" sz="25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052294"/>
            <a:ext cx="4038600" cy="4267201"/>
          </a:xfrm>
        </p:spPr>
        <p:txBody>
          <a:bodyPr>
            <a:normAutofit/>
          </a:bodyPr>
          <a:lstStyle/>
          <a:p>
            <a:r>
              <a:rPr lang="en-US" sz="2500" dirty="0" smtClean="0"/>
              <a:t>Athletics support to GEF</a:t>
            </a:r>
            <a:endParaRPr lang="en-US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408837"/>
              </p:ext>
            </p:extLst>
          </p:nvPr>
        </p:nvGraphicFramePr>
        <p:xfrm>
          <a:off x="533400" y="1676400"/>
          <a:ext cx="3657600" cy="17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24100"/>
                <a:gridCol w="1333500"/>
              </a:tblGrid>
              <a:tr h="304800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FY2017 Budget</a:t>
                      </a:r>
                      <a:endParaRPr lang="en-US" sz="1300" dirty="0"/>
                    </a:p>
                  </a:txBody>
                  <a:tcPr/>
                </a:tc>
              </a:tr>
              <a:tr h="48016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GEF – SWFB support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3,067,000</a:t>
                      </a:r>
                      <a:endParaRPr lang="en-US" sz="1300" dirty="0"/>
                    </a:p>
                  </a:txBody>
                  <a:tcPr/>
                </a:tc>
              </a:tr>
              <a:tr h="480160">
                <a:tc>
                  <a:txBody>
                    <a:bodyPr/>
                    <a:lstStyle/>
                    <a:p>
                      <a:r>
                        <a:rPr lang="en-US" sz="1300" u="sng" dirty="0" smtClean="0"/>
                        <a:t>GEF</a:t>
                      </a:r>
                      <a:r>
                        <a:rPr lang="en-US" sz="1300" u="sng" baseline="0" dirty="0" smtClean="0"/>
                        <a:t> – S&amp;F support</a:t>
                      </a:r>
                      <a:endParaRPr lang="en-US" sz="13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u="sng" dirty="0" smtClean="0"/>
                        <a:t>1,283,481</a:t>
                      </a:r>
                      <a:endParaRPr lang="en-US" sz="1300" u="sng" dirty="0"/>
                    </a:p>
                  </a:txBody>
                  <a:tcPr/>
                </a:tc>
              </a:tr>
              <a:tr h="48016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GEF support to Athletics in FY17</a:t>
                      </a:r>
                      <a:r>
                        <a:rPr lang="en-US" sz="1300" b="1" baseline="0" dirty="0" smtClean="0"/>
                        <a:t> Athletics Budget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/>
                        <a:t>4,350,481</a:t>
                      </a:r>
                      <a:endParaRPr lang="en-US" sz="13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795083"/>
              </p:ext>
            </p:extLst>
          </p:nvPr>
        </p:nvGraphicFramePr>
        <p:xfrm>
          <a:off x="4724400" y="1676400"/>
          <a:ext cx="3657600" cy="2834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47900"/>
                <a:gridCol w="1409700"/>
              </a:tblGrid>
              <a:tr h="304800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FY2017 Budget</a:t>
                      </a:r>
                      <a:endParaRPr lang="en-US" sz="1300" dirty="0"/>
                    </a:p>
                  </a:txBody>
                  <a:tcPr/>
                </a:tc>
              </a:tr>
              <a:tr h="48016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Student aid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3,890,441</a:t>
                      </a:r>
                      <a:endParaRPr lang="en-US" sz="1300" dirty="0"/>
                    </a:p>
                  </a:txBody>
                  <a:tcPr/>
                </a:tc>
              </a:tr>
              <a:tr h="480160">
                <a:tc>
                  <a:txBody>
                    <a:bodyPr/>
                    <a:lstStyle/>
                    <a:p>
                      <a:r>
                        <a:rPr lang="en-US" sz="1300" u="sng" dirty="0" smtClean="0"/>
                        <a:t>UNI overhead</a:t>
                      </a:r>
                      <a:r>
                        <a:rPr lang="en-US" sz="1300" u="sng" baseline="0" dirty="0" smtClean="0"/>
                        <a:t> allocations</a:t>
                      </a:r>
                      <a:endParaRPr lang="en-US" sz="13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u="sng" dirty="0" smtClean="0"/>
                        <a:t>175,000</a:t>
                      </a:r>
                      <a:endParaRPr lang="en-US" sz="1300" u="sng" dirty="0"/>
                    </a:p>
                  </a:txBody>
                  <a:tcPr/>
                </a:tc>
              </a:tr>
              <a:tr h="48016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Athletics support to GEF in FY17</a:t>
                      </a:r>
                      <a:r>
                        <a:rPr lang="en-US" sz="1300" b="1" baseline="0" dirty="0" smtClean="0"/>
                        <a:t> Athletics Budget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/>
                        <a:t>4,065,441</a:t>
                      </a:r>
                      <a:endParaRPr lang="en-US" sz="1300" b="1" dirty="0"/>
                    </a:p>
                  </a:txBody>
                  <a:tcPr/>
                </a:tc>
              </a:tr>
              <a:tr h="144780">
                <a:tc gridSpan="2">
                  <a:txBody>
                    <a:bodyPr/>
                    <a:lstStyle/>
                    <a:p>
                      <a:pPr algn="r"/>
                      <a:endParaRPr lang="en-US" sz="1000" dirty="0" smtClean="0"/>
                    </a:p>
                    <a:p>
                      <a:pPr algn="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480160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Tuition</a:t>
                      </a:r>
                      <a:r>
                        <a:rPr lang="en-US" sz="1300" b="1" baseline="0" dirty="0" smtClean="0"/>
                        <a:t> Paid by Student-Athletes to GEF (beyond what is provided by Athletic aid)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/>
                        <a:t>4,358,990</a:t>
                      </a:r>
                      <a:endParaRPr lang="en-US" sz="13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93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Athletics – Aid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4340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17 NCAA D-1 sports</a:t>
            </a:r>
          </a:p>
          <a:p>
            <a:r>
              <a:rPr lang="en-US" dirty="0" smtClean="0"/>
              <a:t>About 400 student-athletes</a:t>
            </a:r>
          </a:p>
          <a:p>
            <a:r>
              <a:rPr lang="en-US" dirty="0" smtClean="0"/>
              <a:t>Head-count sports (3)</a:t>
            </a:r>
          </a:p>
          <a:p>
            <a:pPr lvl="1"/>
            <a:r>
              <a:rPr lang="en-US" dirty="0" smtClean="0"/>
              <a:t>Head-count = a team awards only full scholarships; these are</a:t>
            </a:r>
            <a:r>
              <a:rPr lang="en-US" dirty="0"/>
              <a:t> </a:t>
            </a:r>
            <a:r>
              <a:rPr lang="en-US" dirty="0" smtClean="0"/>
              <a:t>capped at a certain number of people per NCAA</a:t>
            </a:r>
          </a:p>
          <a:p>
            <a:pPr lvl="2"/>
            <a:r>
              <a:rPr lang="en-US" dirty="0" smtClean="0"/>
              <a:t>Example: Women’s Volleyball = 12 (12 student-athletes receiving full athletic financial aid)</a:t>
            </a:r>
          </a:p>
          <a:p>
            <a:pPr lvl="2"/>
            <a:r>
              <a:rPr lang="en-US" dirty="0" smtClean="0"/>
              <a:t>UNI head-count sports = Volleyball (12), Men’s Basketball (13), Women‘s Basketball (15)</a:t>
            </a:r>
          </a:p>
          <a:p>
            <a:r>
              <a:rPr lang="en-US" dirty="0" smtClean="0"/>
              <a:t>Equivalency sports (14)</a:t>
            </a:r>
          </a:p>
          <a:p>
            <a:pPr lvl="1"/>
            <a:r>
              <a:rPr lang="en-US" dirty="0" smtClean="0"/>
              <a:t>Equivalency = a team awards either full or partial scholarships; there is a limit on the value of financial aid awards an institution may provide</a:t>
            </a:r>
          </a:p>
          <a:p>
            <a:pPr lvl="2"/>
            <a:r>
              <a:rPr lang="en-US" dirty="0" smtClean="0"/>
              <a:t>Example: Men’s Wrestling = 9.9 (9.9 equivalency worth of scholarships to as many student-athletes as they choose, i.e. a full may be divided into partials)</a:t>
            </a:r>
          </a:p>
          <a:p>
            <a:pPr lvl="2"/>
            <a:r>
              <a:rPr lang="en-US" dirty="0" smtClean="0"/>
              <a:t>UNI equivalency sports = all others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38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Athletics - Participants by 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4648201"/>
          </a:xfrm>
        </p:spPr>
        <p:txBody>
          <a:bodyPr/>
          <a:lstStyle/>
          <a:p>
            <a:r>
              <a:rPr lang="en-US" sz="2500" dirty="0" smtClean="0"/>
              <a:t>Women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4648201"/>
          </a:xfrm>
        </p:spPr>
        <p:txBody>
          <a:bodyPr>
            <a:normAutofit/>
          </a:bodyPr>
          <a:lstStyle/>
          <a:p>
            <a:r>
              <a:rPr lang="en-US" sz="2500" dirty="0"/>
              <a:t>M</a:t>
            </a:r>
            <a:r>
              <a:rPr lang="en-US" sz="2500" dirty="0" smtClean="0"/>
              <a:t>en</a:t>
            </a:r>
            <a:endParaRPr lang="en-US" sz="2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688991"/>
              </p:ext>
            </p:extLst>
          </p:nvPr>
        </p:nvGraphicFramePr>
        <p:xfrm>
          <a:off x="4724400" y="1143000"/>
          <a:ext cx="4267200" cy="295728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7876"/>
                <a:gridCol w="1345324"/>
                <a:gridCol w="1524000"/>
              </a:tblGrid>
              <a:tr h="5469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Sport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Head Count or Equivalency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Participating Student-Athletes</a:t>
                      </a:r>
                      <a:endParaRPr lang="en-US" sz="1200" dirty="0"/>
                    </a:p>
                  </a:txBody>
                  <a:tcPr/>
                </a:tc>
              </a:tr>
              <a:tr h="3023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Football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105</a:t>
                      </a:r>
                      <a:endParaRPr lang="en-US" sz="1200" dirty="0"/>
                    </a:p>
                  </a:txBody>
                  <a:tcPr/>
                </a:tc>
              </a:tr>
              <a:tr h="3023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Basketball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023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Wrestling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34</a:t>
                      </a:r>
                      <a:endParaRPr lang="en-US" sz="1200" dirty="0"/>
                    </a:p>
                  </a:txBody>
                  <a:tcPr/>
                </a:tc>
              </a:tr>
              <a:tr h="3023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Golf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</a:tr>
              <a:tr h="3023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Cross Country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023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Indoor Track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49</a:t>
                      </a:r>
                      <a:endParaRPr lang="en-US" sz="1200" dirty="0"/>
                    </a:p>
                  </a:txBody>
                  <a:tcPr/>
                </a:tc>
              </a:tr>
              <a:tr h="2981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Outdoor Track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9818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Total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1</a:t>
                      </a:r>
                      <a:r>
                        <a:rPr lang="en-US" sz="1200" b="1" baseline="0" dirty="0" smtClean="0"/>
                        <a:t> HC, 6 E = 7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216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765613"/>
              </p:ext>
            </p:extLst>
          </p:nvPr>
        </p:nvGraphicFramePr>
        <p:xfrm>
          <a:off x="205273" y="1143000"/>
          <a:ext cx="4191000" cy="43462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7000"/>
                <a:gridCol w="1397000"/>
                <a:gridCol w="1397000"/>
              </a:tblGrid>
              <a:tr h="3557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Sport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Head Count or Equivalency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Participating Student-Athletes</a:t>
                      </a:r>
                      <a:endParaRPr lang="en-US" sz="1200" dirty="0"/>
                    </a:p>
                  </a:txBody>
                  <a:tcPr/>
                </a:tc>
              </a:tr>
              <a:tr h="3557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Volleyball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</a:tr>
              <a:tr h="3557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Soccer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</a:tr>
              <a:tr h="3557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Basketball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557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Swimming &amp; Diving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</a:tr>
              <a:tr h="3557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Softball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</a:tr>
              <a:tr h="3557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Tennis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  <a:tr h="3508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Golf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</a:tr>
              <a:tr h="3508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Cross</a:t>
                      </a:r>
                      <a:r>
                        <a:rPr lang="en-US" sz="1200" baseline="0" dirty="0" smtClean="0"/>
                        <a:t> Country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08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Indoor Track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53</a:t>
                      </a:r>
                      <a:endParaRPr lang="en-US" sz="1200" dirty="0"/>
                    </a:p>
                  </a:txBody>
                  <a:tcPr/>
                </a:tc>
              </a:tr>
              <a:tr h="3508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Outdoor Track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089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Total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2 HC, 8</a:t>
                      </a:r>
                      <a:r>
                        <a:rPr lang="en-US" sz="1200" b="1" baseline="0" dirty="0" smtClean="0"/>
                        <a:t> E = 10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184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884784" y="4191000"/>
            <a:ext cx="1087016" cy="762001"/>
            <a:chOff x="1884784" y="4191000"/>
            <a:chExt cx="1087016" cy="762001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905000" y="4191000"/>
              <a:ext cx="1066800" cy="381000"/>
            </a:xfrm>
            <a:prstGeom prst="straightConnector1">
              <a:avLst/>
            </a:prstGeom>
            <a:ln w="635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884784" y="4648200"/>
              <a:ext cx="1087016" cy="304801"/>
            </a:xfrm>
            <a:prstGeom prst="straightConnector1">
              <a:avLst/>
            </a:prstGeom>
            <a:ln w="635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905000" y="4572000"/>
              <a:ext cx="914400" cy="0"/>
            </a:xfrm>
            <a:prstGeom prst="straightConnector1">
              <a:avLst/>
            </a:prstGeom>
            <a:ln w="635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314492" y="2935124"/>
            <a:ext cx="1087016" cy="762001"/>
            <a:chOff x="1884784" y="4191000"/>
            <a:chExt cx="1087016" cy="762001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1905000" y="4191000"/>
              <a:ext cx="1066800" cy="381000"/>
            </a:xfrm>
            <a:prstGeom prst="straightConnector1">
              <a:avLst/>
            </a:prstGeom>
            <a:ln w="635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1884784" y="4648200"/>
              <a:ext cx="1087016" cy="304801"/>
            </a:xfrm>
            <a:prstGeom prst="straightConnector1">
              <a:avLst/>
            </a:prstGeom>
            <a:ln w="635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905000" y="4572000"/>
              <a:ext cx="914400" cy="0"/>
            </a:xfrm>
            <a:prstGeom prst="straightConnector1">
              <a:avLst/>
            </a:prstGeom>
            <a:ln w="635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780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Athletics - Participants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4648201"/>
          </a:xfrm>
        </p:spPr>
        <p:txBody>
          <a:bodyPr/>
          <a:lstStyle/>
          <a:p>
            <a:r>
              <a:rPr lang="en-US" sz="2500" dirty="0" smtClean="0"/>
              <a:t>Women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4648201"/>
          </a:xfrm>
        </p:spPr>
        <p:txBody>
          <a:bodyPr>
            <a:normAutofit/>
          </a:bodyPr>
          <a:lstStyle/>
          <a:p>
            <a:r>
              <a:rPr lang="en-US" sz="2500" dirty="0"/>
              <a:t>M</a:t>
            </a:r>
            <a:r>
              <a:rPr lang="en-US" sz="2500" dirty="0" smtClean="0"/>
              <a:t>en</a:t>
            </a:r>
            <a:endParaRPr lang="en-US" sz="2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4053"/>
              </p:ext>
            </p:extLst>
          </p:nvPr>
        </p:nvGraphicFramePr>
        <p:xfrm>
          <a:off x="4724400" y="1143000"/>
          <a:ext cx="4267200" cy="30504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7876"/>
                <a:gridCol w="811924"/>
                <a:gridCol w="1143000"/>
                <a:gridCol w="914400"/>
              </a:tblGrid>
              <a:tr h="5469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Sport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Full – ALL aid from Athletics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Partial – SOME aid from Athletics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None – NO aid from Athletics</a:t>
                      </a:r>
                      <a:endParaRPr lang="en-US" sz="1200" dirty="0"/>
                    </a:p>
                  </a:txBody>
                  <a:tcPr/>
                </a:tc>
              </a:tr>
              <a:tr h="3023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Football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</a:tr>
              <a:tr h="3023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Basketball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023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Wrestling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</a:tr>
              <a:tr h="3023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Golf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023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Cross Country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023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Indoor Track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2981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Outdoor Track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9818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Total 400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83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208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109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833572"/>
              </p:ext>
            </p:extLst>
          </p:nvPr>
        </p:nvGraphicFramePr>
        <p:xfrm>
          <a:off x="205271" y="1143000"/>
          <a:ext cx="4290528" cy="41782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30176"/>
                <a:gridCol w="802953"/>
                <a:gridCol w="1145165"/>
                <a:gridCol w="912234"/>
              </a:tblGrid>
              <a:tr h="3557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Sport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Full – ALL aid from Athletics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Partial – SOME aid from Athletics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None – NO aid from Athletics</a:t>
                      </a:r>
                      <a:endParaRPr lang="en-US" sz="1200" dirty="0"/>
                    </a:p>
                  </a:txBody>
                  <a:tcPr/>
                </a:tc>
              </a:tr>
              <a:tr h="3557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Volleyball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</a:tr>
              <a:tr h="3557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Soccer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557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Basketball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557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Swimming &amp; Diving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  <a:tr h="3557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Softball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557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Tennis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3508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Golf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508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Cross</a:t>
                      </a:r>
                      <a:r>
                        <a:rPr lang="en-US" sz="1200" baseline="0" dirty="0" smtClean="0"/>
                        <a:t> Country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08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Indoor Track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3508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Outdoor Track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53000" y="4433831"/>
            <a:ext cx="147287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About $3.9M from Athletics for student-athlete tuition/aid (GEF)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6785786" y="4427611"/>
            <a:ext cx="160020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About $4.3M additional from student-athletes for their own tuition/aid (GEF)</a:t>
            </a:r>
            <a:endParaRPr lang="en-US" sz="10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096000" y="4114800"/>
            <a:ext cx="152400" cy="3128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094007" y="4087659"/>
            <a:ext cx="840193" cy="3399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7239000" y="4114800"/>
            <a:ext cx="533400" cy="3128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795485" y="4114800"/>
            <a:ext cx="434115" cy="3128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1143000" y="4427611"/>
            <a:ext cx="533400" cy="677790"/>
            <a:chOff x="1143000" y="4427611"/>
            <a:chExt cx="533400" cy="67779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1219200" y="4427611"/>
              <a:ext cx="457200" cy="296789"/>
            </a:xfrm>
            <a:prstGeom prst="straightConnector1">
              <a:avLst/>
            </a:prstGeom>
            <a:ln w="635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1219200" y="4869231"/>
              <a:ext cx="457200" cy="236170"/>
            </a:xfrm>
            <a:prstGeom prst="straightConnector1">
              <a:avLst/>
            </a:prstGeom>
            <a:ln w="635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143000" y="4800600"/>
              <a:ext cx="457200" cy="0"/>
            </a:xfrm>
            <a:prstGeom prst="straightConnector1">
              <a:avLst/>
            </a:prstGeom>
            <a:ln w="635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>
            <a:off x="5791200" y="3124200"/>
            <a:ext cx="381000" cy="304800"/>
          </a:xfrm>
          <a:prstGeom prst="straightConnector1">
            <a:avLst/>
          </a:prstGeom>
          <a:ln w="63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791200" y="3533661"/>
            <a:ext cx="381000" cy="191513"/>
          </a:xfrm>
          <a:prstGeom prst="straightConnector1">
            <a:avLst/>
          </a:prstGeom>
          <a:ln w="63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689439" y="3456392"/>
            <a:ext cx="404568" cy="0"/>
          </a:xfrm>
          <a:prstGeom prst="straightConnector1">
            <a:avLst/>
          </a:prstGeom>
          <a:ln w="63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82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Athletics - Participants by </a:t>
            </a:r>
            <a:r>
              <a:rPr lang="en-US" dirty="0" smtClean="0"/>
              <a:t>Aid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52997"/>
              </p:ext>
            </p:extLst>
          </p:nvPr>
        </p:nvGraphicFramePr>
        <p:xfrm>
          <a:off x="609600" y="990600"/>
          <a:ext cx="7924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1676400"/>
            <a:ext cx="147287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About $3.9M from Athletics for student-athlete tuition/aid (GEF)</a:t>
            </a:r>
            <a:endParaRPr lang="en-US" sz="1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597078" y="2230398"/>
            <a:ext cx="1003622" cy="13510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1"/>
          </p:cNvCxnSpPr>
          <p:nvPr/>
        </p:nvCxnSpPr>
        <p:spPr>
          <a:xfrm flipH="1">
            <a:off x="4390784" y="1953399"/>
            <a:ext cx="562216" cy="3531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51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MVC Peer Comparison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655265"/>
              </p:ext>
            </p:extLst>
          </p:nvPr>
        </p:nvGraphicFramePr>
        <p:xfrm>
          <a:off x="152400" y="1676401"/>
          <a:ext cx="8762999" cy="2828648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618326"/>
                <a:gridCol w="691893"/>
                <a:gridCol w="691893"/>
                <a:gridCol w="691893"/>
                <a:gridCol w="691893"/>
                <a:gridCol w="691893"/>
                <a:gridCol w="624462"/>
                <a:gridCol w="691893"/>
                <a:gridCol w="985067"/>
                <a:gridCol w="691893"/>
                <a:gridCol w="691893"/>
              </a:tblGrid>
              <a:tr h="618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FY15: 2014-15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Bradley University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Drake University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University of Evansville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Illinois State University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Indiana State University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Loyola University Chicago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University of Northern Iowa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Southern Illinois University at Carbondale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Missouri State University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Wichita State University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</a:tr>
              <a:tr h="2355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r>
                        <a:rPr lang="en-US" sz="1000" b="1" i="1" u="none" strike="noStrike" dirty="0" smtClean="0">
                          <a:effectLst/>
                        </a:rPr>
                        <a:t>SF: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</a:tr>
              <a:tr h="237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Student Fees</a:t>
                      </a:r>
                      <a:endParaRPr lang="en-US" sz="11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$0</a:t>
                      </a:r>
                      <a:endParaRPr lang="en-US" sz="10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$0</a:t>
                      </a:r>
                      <a:endParaRPr lang="en-US" sz="10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$115,766</a:t>
                      </a:r>
                      <a:endParaRPr lang="en-US" sz="10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$9,812,613</a:t>
                      </a:r>
                      <a:endParaRPr lang="en-US" sz="10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$8,777,137</a:t>
                      </a:r>
                      <a:endParaRPr lang="en-US" sz="10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$308,980</a:t>
                      </a:r>
                      <a:endParaRPr lang="en-US" sz="10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$1,995,455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$8,785,635</a:t>
                      </a:r>
                      <a:endParaRPr lang="en-US" sz="10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$3,507,180</a:t>
                      </a:r>
                      <a:endParaRPr lang="en-US" sz="10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$2,968,123</a:t>
                      </a:r>
                      <a:endParaRPr lang="en-US" sz="10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3784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Most (1) to Least (10):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10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10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  8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  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  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               6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           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  4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  5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</a:tr>
              <a:tr h="237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</a:t>
                      </a:r>
                      <a:r>
                        <a:rPr lang="en-US" sz="1000" b="1" i="1" u="none" strike="noStrike" dirty="0">
                          <a:effectLst/>
                        </a:rPr>
                        <a:t>GEF: 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</a:tr>
              <a:tr h="237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Direct Institutional Support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$10,349,792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$8,056,055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$7,641,184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$6,576,971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$1,860,513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$101,704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$4,017,014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$3,821,026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$11,081,952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$3,133,930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3784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Most (1) to Least (10):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  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  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  4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  5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  9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10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               6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           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  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              8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</a:tr>
              <a:tr h="237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</a:tr>
              <a:tr h="24930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$10,349,792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$8,056,055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$7,756,950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$16,389,584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$10,637,650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$410,684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$6,012,469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$12,606,661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$14,589,132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$6,102,053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3784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Most (1) to Least (10):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3" marR="8263" marT="8263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29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NCAA Faculty Athletics Representative Report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Elaine M. Eshbaugh, PhD</a:t>
            </a:r>
            <a:br>
              <a:rPr lang="en-US" sz="1800" dirty="0" smtClean="0"/>
            </a:br>
            <a:r>
              <a:rPr lang="en-US" sz="1800" dirty="0" smtClean="0"/>
              <a:t>School of Applied Human Sciences</a:t>
            </a:r>
            <a:br>
              <a:rPr lang="en-US" sz="1800" dirty="0" smtClean="0"/>
            </a:br>
            <a:r>
              <a:rPr lang="en-US" sz="1800" dirty="0" smtClean="0"/>
              <a:t>Associate Professor of Family Services &amp; Gerontology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124201"/>
          </a:xfrm>
        </p:spPr>
        <p:txBody>
          <a:bodyPr/>
          <a:lstStyle/>
          <a:p>
            <a:r>
              <a:rPr lang="en-US" sz="2000" dirty="0" smtClean="0"/>
              <a:t>FAR role</a:t>
            </a:r>
          </a:p>
          <a:p>
            <a:r>
              <a:rPr lang="en-US" sz="2000" dirty="0" smtClean="0"/>
              <a:t>Demographic data</a:t>
            </a:r>
          </a:p>
          <a:p>
            <a:r>
              <a:rPr lang="en-US" sz="2000" dirty="0" smtClean="0"/>
              <a:t>Grade point average data</a:t>
            </a:r>
          </a:p>
          <a:p>
            <a:r>
              <a:rPr lang="en-US" sz="2000" dirty="0" smtClean="0"/>
              <a:t>Graduation &amp; retention rates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42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3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Student-Athletes vs General Student Population: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Racial/Ethnic Composition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09601" y="2024538"/>
          <a:ext cx="7543796" cy="25414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26912"/>
                <a:gridCol w="835879"/>
                <a:gridCol w="835879"/>
                <a:gridCol w="836684"/>
                <a:gridCol w="835879"/>
                <a:gridCol w="835879"/>
                <a:gridCol w="836684"/>
              </a:tblGrid>
              <a:tr h="384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2555" marR="0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2015-16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2555" marR="0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2014-15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2555" marR="0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2013-14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2555" marR="0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2012-13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2555" marR="0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2011-12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2555" marR="0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2010-11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139260">
                <a:tc>
                  <a:txBody>
                    <a:bodyPr/>
                    <a:lstStyle/>
                    <a:p>
                      <a:pPr marL="64770" marR="5905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Minority</a:t>
                      </a:r>
                      <a:r>
                        <a:rPr lang="en-US" sz="14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Student-Athletes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as a</a:t>
                      </a:r>
                      <a:r>
                        <a:rPr lang="en-US" sz="1400" spc="1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Percentage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Student-Athletes*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7965" marR="0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22%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7330" marR="0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7330" marR="0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7330" marR="0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7330" marR="0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22%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7965" marR="0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  <a:tr h="1017426">
                <a:tc>
                  <a:txBody>
                    <a:bodyPr/>
                    <a:lstStyle/>
                    <a:p>
                      <a:pPr marL="64770" marR="1244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Minority</a:t>
                      </a:r>
                      <a:r>
                        <a:rPr lang="en-US" sz="140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Students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as a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Percentage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All</a:t>
                      </a:r>
                      <a:r>
                        <a:rPr lang="en-US" sz="1400" spc="1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Students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7965" marR="0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35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199" y="4572000"/>
            <a:ext cx="7696198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0">
              <a:lnSpc>
                <a:spcPts val="113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*Includes</a:t>
            </a:r>
            <a:r>
              <a:rPr lang="en-US" sz="1100" spc="-4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en-US" sz="1100" spc="-4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student-athletes</a:t>
            </a:r>
            <a:r>
              <a:rPr lang="en-US" sz="1100" spc="-4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receiving</a:t>
            </a:r>
            <a:r>
              <a:rPr lang="en-US" sz="1100" spc="-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athletic</a:t>
            </a:r>
            <a:r>
              <a:rPr lang="en-US" sz="11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financial</a:t>
            </a:r>
            <a:r>
              <a:rPr lang="en-US" sz="1100" spc="-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aid.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5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654052"/>
            <a:ext cx="9144000" cy="763586"/>
          </a:xfrm>
        </p:spPr>
        <p:txBody>
          <a:bodyPr>
            <a:noAutofit/>
          </a:bodyPr>
          <a:lstStyle/>
          <a:p>
            <a:r>
              <a:rPr lang="en-US" sz="2400" dirty="0"/>
              <a:t>Student-Athletes vs General Student Population: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Residency </a:t>
            </a:r>
            <a:r>
              <a:rPr lang="en-US" sz="2400" dirty="0"/>
              <a:t>Composition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09598" y="1600200"/>
          <a:ext cx="7696204" cy="30230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34590"/>
                <a:gridCol w="1010269"/>
                <a:gridCol w="1010269"/>
                <a:gridCol w="1010269"/>
                <a:gridCol w="1010269"/>
                <a:gridCol w="1010269"/>
                <a:gridCol w="1010269"/>
              </a:tblGrid>
              <a:tr h="2309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2015-16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2555" marR="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2014-15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2555" marR="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2013-14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2555" marR="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2012-13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2555" marR="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2011-12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2555" marR="0" algn="ctr">
                        <a:lnSpc>
                          <a:spcPts val="12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2010-11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627021">
                <a:tc>
                  <a:txBody>
                    <a:bodyPr/>
                    <a:lstStyle/>
                    <a:p>
                      <a:pPr marL="64770" marR="478155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Out-of-State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Student-Athletes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as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400" spc="1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Percentage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Student-Athletes**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7330" marR="0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7330" marR="0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34%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7330" marR="0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7330" marR="0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41%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7965" marR="0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  <a:tr h="1165090">
                <a:tc>
                  <a:txBody>
                    <a:bodyPr/>
                    <a:lstStyle/>
                    <a:p>
                      <a:pPr marL="64770" marR="73660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All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Out-of-State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Students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10" dirty="0">
                          <a:solidFill>
                            <a:schemeClr val="tx1"/>
                          </a:solidFill>
                          <a:effectLst/>
                        </a:rPr>
                        <a:t>as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a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Percentage</a:t>
                      </a:r>
                      <a:r>
                        <a:rPr lang="en-US" sz="1400" spc="1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All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Students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7330" marR="0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7330" marR="0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7330" marR="0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     9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649682"/>
            <a:ext cx="7620000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0">
              <a:lnSpc>
                <a:spcPts val="112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**Includes</a:t>
            </a:r>
            <a:r>
              <a:rPr lang="en-US" sz="1200" spc="-4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student-athletes</a:t>
            </a:r>
            <a:r>
              <a:rPr lang="en-US" sz="1200" spc="-4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receiving</a:t>
            </a:r>
            <a:r>
              <a:rPr lang="en-US" sz="1200" spc="-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athletic</a:t>
            </a:r>
            <a:r>
              <a:rPr lang="en-US" sz="12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financial</a:t>
            </a:r>
            <a:r>
              <a:rPr lang="en-US" sz="1200" spc="-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aid</a:t>
            </a:r>
            <a:r>
              <a:rPr lang="en-US" sz="1200" spc="-3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12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walk-ons.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51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Grade Point Average (spring 2016)</a:t>
            </a:r>
            <a:endParaRPr lang="en-U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482850" y="1066800"/>
          <a:ext cx="614655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83719" y="434340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Note: SA = student athlete; GSP = general student population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7700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Federal Graduation Rate (%)</a:t>
            </a:r>
            <a:endParaRPr lang="en-U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422495" y="990600"/>
          <a:ext cx="8382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5129" y="5181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Note: Refers </a:t>
            </a:r>
            <a:r>
              <a:rPr lang="en-US" sz="1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graduation within six years of enrollment.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6461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Retention Rates (%)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85802" y="1828800"/>
          <a:ext cx="7391399" cy="2098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07285"/>
                <a:gridCol w="946420"/>
                <a:gridCol w="949217"/>
                <a:gridCol w="946420"/>
                <a:gridCol w="946420"/>
                <a:gridCol w="949217"/>
                <a:gridCol w="946420"/>
              </a:tblGrid>
              <a:tr h="5484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0" algn="l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2014-15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0" algn="l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2013-14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0" algn="l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2012-13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0" algn="l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2011-12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0" algn="l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2010-11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0" algn="l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2009-10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97240">
                <a:tc>
                  <a:txBody>
                    <a:bodyPr/>
                    <a:lstStyle/>
                    <a:p>
                      <a:pPr marL="64770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Student-Athletes*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96.8%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97.0%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21285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97.8%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95.0%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96.0%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algn="l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97.9%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  <a:tr h="552318">
                <a:tc>
                  <a:txBody>
                    <a:bodyPr/>
                    <a:lstStyle/>
                    <a:p>
                      <a:pPr marL="64770" marR="0" algn="l">
                        <a:lnSpc>
                          <a:spcPts val="13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All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</a:rPr>
                        <a:t>Students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algn="l">
                        <a:lnSpc>
                          <a:spcPts val="13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80.1%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algn="l">
                        <a:lnSpc>
                          <a:spcPts val="13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84.7%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21285" marR="0" algn="l">
                        <a:lnSpc>
                          <a:spcPts val="13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82.9%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algn="l">
                        <a:lnSpc>
                          <a:spcPts val="13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81.4%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algn="l">
                        <a:lnSpc>
                          <a:spcPts val="13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82.0%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algn="l">
                        <a:lnSpc>
                          <a:spcPts val="13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82.5%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2" y="3588286"/>
            <a:ext cx="716279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5"/>
              </a:spcBef>
            </a:pP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3067050" algn="l"/>
              </a:tabLst>
            </a:pP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*Includes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student-athletes who receive financial aid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44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sz="3800" dirty="0" smtClean="0"/>
              <a:t>Athletics – Financial Overview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700" dirty="0" smtClean="0"/>
              <a:t>Beth West – Associate Athletic Director for Business</a:t>
            </a:r>
            <a:endParaRPr lang="en-US" sz="1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352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FY2017 Budget</a:t>
            </a:r>
          </a:p>
          <a:p>
            <a:r>
              <a:rPr lang="en-US" sz="2400" dirty="0" smtClean="0"/>
              <a:t>Revenue Components</a:t>
            </a:r>
          </a:p>
          <a:p>
            <a:r>
              <a:rPr lang="en-US" sz="2400" dirty="0" smtClean="0"/>
              <a:t>Athletics and GEF</a:t>
            </a:r>
          </a:p>
          <a:p>
            <a:r>
              <a:rPr lang="en-US" sz="2400" dirty="0" smtClean="0"/>
              <a:t>Athletics Aid Overview</a:t>
            </a:r>
          </a:p>
          <a:p>
            <a:pPr lvl="1"/>
            <a:r>
              <a:rPr lang="en-US" sz="1800" dirty="0" smtClean="0"/>
              <a:t>Participants by sport</a:t>
            </a:r>
          </a:p>
          <a:p>
            <a:pPr lvl="1"/>
            <a:r>
              <a:rPr lang="en-US" sz="1800" dirty="0" smtClean="0"/>
              <a:t>Participants by aid</a:t>
            </a:r>
          </a:p>
          <a:p>
            <a:r>
              <a:rPr lang="en-US" sz="2200" dirty="0" smtClean="0"/>
              <a:t>MVC Peer Comparison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70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00D2-631B-6644-9800-35EE85FC1B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065887"/>
              </p:ext>
            </p:extLst>
          </p:nvPr>
        </p:nvGraphicFramePr>
        <p:xfrm>
          <a:off x="432318" y="762000"/>
          <a:ext cx="8102082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FY2017 Budget - Athletics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69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28404</TotalTime>
  <Words>1139</Words>
  <Application>Microsoft Office PowerPoint</Application>
  <PresentationFormat>On-screen Show (4:3)</PresentationFormat>
  <Paragraphs>438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2_Office Theme</vt:lpstr>
      <vt:lpstr>Faculty Senate Presentation October 10, 2016</vt:lpstr>
      <vt:lpstr>NCAA Faculty Athletics Representative Report  Elaine M. Eshbaugh, PhD School of Applied Human Sciences Associate Professor of Family Services &amp; Gerontology</vt:lpstr>
      <vt:lpstr>Student-Athletes vs General Student Population:  Racial/Ethnic Composition</vt:lpstr>
      <vt:lpstr>Student-Athletes vs General Student Population:  Residency Composition </vt:lpstr>
      <vt:lpstr>Grade Point Average (spring 2016)</vt:lpstr>
      <vt:lpstr>Federal Graduation Rate (%)</vt:lpstr>
      <vt:lpstr>Retention Rates (%)</vt:lpstr>
      <vt:lpstr>Athletics – Financial Overview  Beth West – Associate Athletic Director for Business</vt:lpstr>
      <vt:lpstr>FY2017 Budget - Athletics</vt:lpstr>
      <vt:lpstr>FY2017 Budget - Athletics</vt:lpstr>
      <vt:lpstr>Revenue Components - Athletics</vt:lpstr>
      <vt:lpstr>Revenue Components - Athletics</vt:lpstr>
      <vt:lpstr>Athletics and GEF</vt:lpstr>
      <vt:lpstr>Athletics and GEF</vt:lpstr>
      <vt:lpstr>Athletics – Aid Overview</vt:lpstr>
      <vt:lpstr>Athletics - Participants by Sport</vt:lpstr>
      <vt:lpstr>Athletics - Participants Aid</vt:lpstr>
      <vt:lpstr>Athletics - Participants by Aid</vt:lpstr>
      <vt:lpstr>MVC Peer Comparison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Northern Iowa</dc:title>
  <dc:creator>Emilio Sanchez</dc:creator>
  <cp:lastModifiedBy>Bethany J Discher</cp:lastModifiedBy>
  <cp:revision>230</cp:revision>
  <cp:lastPrinted>2016-10-09T23:07:57Z</cp:lastPrinted>
  <dcterms:created xsi:type="dcterms:W3CDTF">2016-08-12T13:10:46Z</dcterms:created>
  <dcterms:modified xsi:type="dcterms:W3CDTF">2016-10-09T23:10:48Z</dcterms:modified>
</cp:coreProperties>
</file>