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1765EF7-3848-4BA2-A309-62A5EAA08064}">
  <a:tblStyle styleId="{11765EF7-3848-4BA2-A309-62A5EAA0806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2ee8d9326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2ee8d9326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2ee8d932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f2ee8d932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2ee8d9326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2ee8d932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2ee8d932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f2ee8d93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2ee8d932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2ee8d932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2ee8d932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2ee8d932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2ee8d9326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2ee8d9326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2ee8d9326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2ee8d9326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2ee8d9326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2ee8d9326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2ee8d9326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2ee8d9326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75" y="445025"/>
            <a:ext cx="9092199" cy="44732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0" y="0"/>
            <a:ext cx="9144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</a:rPr>
              <a:t>Structure (approved by Faculty Senate 4/10/20, updated &amp; approved April 26, 2021)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6" name="Google Shape;106;p22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568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6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Google Shape;78;p17"/>
          <p:cNvGraphicFramePr/>
          <p:nvPr/>
        </p:nvGraphicFramePr>
        <p:xfrm>
          <a:off x="1599450" y="922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{11765EF7-3848-4BA2-A309-62A5EAA08064}</a:tableStyleId>
              </a:tblPr>
              <a:tblGrid>
                <a:gridCol w="1828800"/>
                <a:gridCol w="2914650"/>
                <a:gridCol w="1201650"/>
              </a:tblGrid>
              <a:tr h="200025"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Conditionally Accepted Gold Tier Courses</a:t>
                      </a:r>
                      <a:endParaRPr b="1"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Written Communication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The Art of Critical Thinking and Writing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PHIL 1XXX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Written Communication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College Writing and Research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ENGLISH 1005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Written Communication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Critical Writing About Literature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ENGLISH 2120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Oral Communication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Oral Communication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COMM 1000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Quant Reasoning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Intro to Stats Methods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STATS 1772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Quant Reasoning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Elementary Logic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PHIL 1030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Google Shape;83;p18"/>
          <p:cNvGraphicFramePr/>
          <p:nvPr/>
        </p:nvGraphicFramePr>
        <p:xfrm>
          <a:off x="1599450" y="904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{11765EF7-3848-4BA2-A309-62A5EAA08064}</a:tableStyleId>
              </a:tblPr>
              <a:tblGrid>
                <a:gridCol w="1828800"/>
                <a:gridCol w="2914650"/>
                <a:gridCol w="1201650"/>
              </a:tblGrid>
              <a:tr h="200025"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</a:rPr>
                        <a:t>Conditionally </a:t>
                      </a:r>
                      <a:r>
                        <a:rPr b="1" lang="en" sz="1000"/>
                        <a:t>Accepted Human Condition Courses</a:t>
                      </a:r>
                      <a:endParaRPr b="1"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(Domestic)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American Religious Diversity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RELS 3159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(Domestic)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US History to the Civil War and Emancipation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HIST 1110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2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(Domestic)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US History since the Civil War and Emancipation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HIST 1120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(Domestic)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Survey of American Literature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ENGLISH 2420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(Domestic)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Multicultural Literature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ENGLISH 2520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(Global)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Religions of the World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RELS 1020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(Global)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Peoples, Culture, and Environments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GEOG 1120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(Global)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Introduction to Cultural Anthropology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ANTH 1002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(Global)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International Relations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POL AMER 1024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(Global)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Problems &amp; Perspectives in Global History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HIST 3210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(Global)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Perspectives on Death and Dying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PHIL 3110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(Global)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Global Social Work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SW 1041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(Global)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British Literature I: to Early Modernity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ENGLISH 2320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(Global)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British Literature II:Romantics to Post-Colonialism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ENGLISH 2340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Condition (Global)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The Holocaust in Literature and Film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ENGLISH 3148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19"/>
          <p:cNvGraphicFramePr/>
          <p:nvPr/>
        </p:nvGraphicFramePr>
        <p:xfrm>
          <a:off x="1599450" y="92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{11765EF7-3848-4BA2-A309-62A5EAA08064}</a:tableStyleId>
              </a:tblPr>
              <a:tblGrid>
                <a:gridCol w="1828800"/>
                <a:gridCol w="2914650"/>
                <a:gridCol w="1201650"/>
              </a:tblGrid>
              <a:tr h="12700"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</a:rPr>
                        <a:t>Conditionally </a:t>
                      </a:r>
                      <a:r>
                        <a:rPr b="1" lang="en" sz="1000"/>
                        <a:t>Accepted Scientific Reasoning Courses</a:t>
                      </a:r>
                      <a:endParaRPr b="1"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Scientific Reasoning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Archeology for Beginners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ANTH 2XXX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Scientific Reasoning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Planet Earth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GEOG 1210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Scientific Reasoning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Inquiry into Life Science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 ED 1200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Scientific Reasoning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Life: the Natural World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BIOL 1012 &amp; 1013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Scientific Reasoning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Life:Continuity and Change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BIOl 1014 &amp; 1015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Scientific Reasoning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Life: the Natural World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BIOL 1012 &amp; 1013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Scientific Reasoning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Life:Continuity and Change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BIOl 1014 &amp; 1015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Scientific Reasoning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General Physics I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PHYSICS 1511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Scientific Reasoning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Physics I for Science and Engineering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PHYSICS 1701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Scientific Reasoning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General Chemistry I-II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CHEM 1130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Scientific Reasoning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Principles of Chemistry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CHEM 1010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Scientific Reasoning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General Chemistry I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CHEM 1110</a:t>
                      </a:r>
                      <a:endParaRPr sz="1000"/>
                    </a:p>
                  </a:txBody>
                  <a:tcPr marT="25400" marB="25400" marR="25400" marL="25400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Google Shape;93;p20"/>
          <p:cNvGraphicFramePr/>
          <p:nvPr/>
        </p:nvGraphicFramePr>
        <p:xfrm>
          <a:off x="1604963" y="910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{11765EF7-3848-4BA2-A309-62A5EAA08064}</a:tableStyleId>
              </a:tblPr>
              <a:tblGrid>
                <a:gridCol w="1819275"/>
                <a:gridCol w="2914650"/>
                <a:gridCol w="1200150"/>
              </a:tblGrid>
              <a:tr h="200025"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</a:rPr>
                        <a:t>Conditionally </a:t>
                      </a:r>
                      <a:r>
                        <a:rPr b="1" lang="en" sz="1000"/>
                        <a:t>Accepted Human Expression and Responsibility Courses</a:t>
                      </a:r>
                      <a:endParaRPr b="1"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Expression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The Power of Myth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RELS 3159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Expression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Musicking and the Sociality of Creativity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MUSIC XXXX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Expression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Visual Perceptions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ARTHIST 1004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Human Expression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Elements of Creative Writing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ENGLISH 2700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Responsibility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Conflict and Justice in History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HIST 3110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Responsibility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Economics of Social Issues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ECON 1001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Responsibility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Science, Technology and Ethic</a:t>
                      </a:r>
                      <a:r>
                        <a:rPr lang="en" sz="1000" u="sng"/>
                        <a:t>s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PHIL 1059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Responsibility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Justice &amp; Good Life: Philosophical Perspectives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PHIL 1XXX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Responsibility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Bioethics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PHIL 3510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Responsibility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Introduction to Public Health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PH 1101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Responsibility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Atoms All Around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CHEM 1059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Responsibility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Natural Resources and Civilizations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EARTHSCI 3335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Responsibility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Ethics in Communication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COMM 4236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Responsibility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Democracy and Education in the 21st Century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SOCFOUND XXXX</a:t>
                      </a:r>
                      <a:endParaRPr sz="1000"/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21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302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