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257" r:id="rId4"/>
    <p:sldId id="259" r:id="rId5"/>
    <p:sldId id="275" r:id="rId6"/>
    <p:sldId id="274" r:id="rId7"/>
    <p:sldId id="269" r:id="rId8"/>
    <p:sldId id="278" r:id="rId9"/>
    <p:sldId id="295" r:id="rId10"/>
    <p:sldId id="299" r:id="rId11"/>
    <p:sldId id="302" r:id="rId12"/>
    <p:sldId id="288" r:id="rId13"/>
    <p:sldId id="2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FEC200"/>
    <a:srgbClr val="FFC000"/>
    <a:srgbClr val="C891E7"/>
    <a:srgbClr val="DBB7EF"/>
    <a:srgbClr val="FFCC00"/>
    <a:srgbClr val="E9DCB3"/>
    <a:srgbClr val="B48900"/>
    <a:srgbClr val="552579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94125" autoAdjust="0"/>
  </p:normalViewPr>
  <p:slideViewPr>
    <p:cSldViewPr snapToGrid="0">
      <p:cViewPr varScale="1">
        <p:scale>
          <a:sx n="75" d="100"/>
          <a:sy n="75" d="100"/>
        </p:scale>
        <p:origin x="66" y="8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4A8A2-D062-474A-9829-BE34D58EB3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A6227F-AB53-42C9-BD1C-BD80514C141D}">
      <dgm:prSet phldrT="[Text]" custT="1"/>
      <dgm:spPr>
        <a:solidFill>
          <a:srgbClr val="512373"/>
        </a:solidFill>
      </dgm:spPr>
      <dgm:t>
        <a:bodyPr/>
        <a:lstStyle/>
        <a:p>
          <a:r>
            <a:rPr lang="en-US" sz="3600" dirty="0" smtClean="0"/>
            <a:t>Academic Excellence</a:t>
          </a:r>
          <a:endParaRPr lang="en-US" sz="3600" dirty="0"/>
        </a:p>
      </dgm:t>
    </dgm:pt>
    <dgm:pt modelId="{ACFB9428-C2D5-433D-9CB5-8291A66BCF72}" type="parTrans" cxnId="{42D09398-6F51-47DD-87F7-6EBE489D7963}">
      <dgm:prSet/>
      <dgm:spPr/>
      <dgm:t>
        <a:bodyPr/>
        <a:lstStyle/>
        <a:p>
          <a:endParaRPr lang="en-US"/>
        </a:p>
      </dgm:t>
    </dgm:pt>
    <dgm:pt modelId="{FEC1C2E7-1C89-474E-A663-E91DACF72818}" type="sibTrans" cxnId="{42D09398-6F51-47DD-87F7-6EBE489D7963}">
      <dgm:prSet/>
      <dgm:spPr/>
      <dgm:t>
        <a:bodyPr/>
        <a:lstStyle/>
        <a:p>
          <a:endParaRPr lang="en-US"/>
        </a:p>
      </dgm:t>
    </dgm:pt>
    <dgm:pt modelId="{3517BD45-9A84-4C83-B161-0949A270B8B1}">
      <dgm:prSet phldrT="[Text]" custT="1"/>
      <dgm:spPr>
        <a:solidFill>
          <a:srgbClr val="512373"/>
        </a:solidFill>
      </dgm:spPr>
      <dgm:t>
        <a:bodyPr/>
        <a:lstStyle/>
        <a:p>
          <a:r>
            <a:rPr lang="en-US" sz="3400" dirty="0" smtClean="0"/>
            <a:t>Community Engagement</a:t>
          </a:r>
          <a:endParaRPr lang="en-US" sz="3400" dirty="0"/>
        </a:p>
      </dgm:t>
    </dgm:pt>
    <dgm:pt modelId="{B98AE84B-CC40-4592-9DA3-B7AB46B60598}" type="parTrans" cxnId="{D64705B8-2B92-4B4F-9D03-6FCAB792A46B}">
      <dgm:prSet/>
      <dgm:spPr/>
      <dgm:t>
        <a:bodyPr/>
        <a:lstStyle/>
        <a:p>
          <a:endParaRPr lang="en-US"/>
        </a:p>
      </dgm:t>
    </dgm:pt>
    <dgm:pt modelId="{02FA1F82-3925-45DF-84EA-A1046FA66A20}" type="sibTrans" cxnId="{D64705B8-2B92-4B4F-9D03-6FCAB792A46B}">
      <dgm:prSet/>
      <dgm:spPr/>
      <dgm:t>
        <a:bodyPr/>
        <a:lstStyle/>
        <a:p>
          <a:endParaRPr lang="en-US"/>
        </a:p>
      </dgm:t>
    </dgm:pt>
    <dgm:pt modelId="{5CC39C9D-6EDD-4DA0-950A-04D1FCEB8371}">
      <dgm:prSet phldrT="[Text]" custT="1"/>
      <dgm:spPr>
        <a:solidFill>
          <a:srgbClr val="512373"/>
        </a:solidFill>
      </dgm:spPr>
      <dgm:t>
        <a:bodyPr/>
        <a:lstStyle/>
        <a:p>
          <a:r>
            <a:rPr lang="en-US" sz="3500" dirty="0" smtClean="0"/>
            <a:t>Competitive Excellence</a:t>
          </a:r>
          <a:endParaRPr lang="en-US" sz="3500" dirty="0"/>
        </a:p>
      </dgm:t>
    </dgm:pt>
    <dgm:pt modelId="{DB8A1057-A815-426B-933B-3ED7C25798BA}" type="parTrans" cxnId="{1DDD921D-8900-4C4C-90BA-75B9647B6EDB}">
      <dgm:prSet/>
      <dgm:spPr/>
      <dgm:t>
        <a:bodyPr/>
        <a:lstStyle/>
        <a:p>
          <a:endParaRPr lang="en-US"/>
        </a:p>
      </dgm:t>
    </dgm:pt>
    <dgm:pt modelId="{4AEE341C-81E8-4653-8A8A-B78FA7343B03}" type="sibTrans" cxnId="{1DDD921D-8900-4C4C-90BA-75B9647B6EDB}">
      <dgm:prSet/>
      <dgm:spPr/>
      <dgm:t>
        <a:bodyPr/>
        <a:lstStyle/>
        <a:p>
          <a:endParaRPr lang="en-US"/>
        </a:p>
      </dgm:t>
    </dgm:pt>
    <dgm:pt modelId="{BA62AF30-DEC5-41BB-84D7-798C1620B794}">
      <dgm:prSet phldrT="[Text]" custT="1"/>
      <dgm:spPr>
        <a:solidFill>
          <a:srgbClr val="512373"/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sz="3600" dirty="0" smtClean="0"/>
            <a:t>Diversity</a:t>
          </a:r>
        </a:p>
        <a:p>
          <a:pPr>
            <a:lnSpc>
              <a:spcPct val="90000"/>
            </a:lnSpc>
          </a:pPr>
          <a:r>
            <a:rPr lang="en-US" sz="3600" dirty="0" smtClean="0"/>
            <a:t>&amp; Inclusion</a:t>
          </a:r>
          <a:endParaRPr lang="en-US" sz="3600" dirty="0"/>
        </a:p>
      </dgm:t>
    </dgm:pt>
    <dgm:pt modelId="{172F06F3-4B2F-4C7F-BE7F-954AC61789D5}" type="parTrans" cxnId="{FD49ED32-ACE1-478F-98B4-B3766251270F}">
      <dgm:prSet/>
      <dgm:spPr/>
      <dgm:t>
        <a:bodyPr/>
        <a:lstStyle/>
        <a:p>
          <a:endParaRPr lang="en-US"/>
        </a:p>
      </dgm:t>
    </dgm:pt>
    <dgm:pt modelId="{CA6BF877-4F1E-43EE-9A25-F259000AE4D2}" type="sibTrans" cxnId="{FD49ED32-ACE1-478F-98B4-B3766251270F}">
      <dgm:prSet/>
      <dgm:spPr/>
      <dgm:t>
        <a:bodyPr/>
        <a:lstStyle/>
        <a:p>
          <a:endParaRPr lang="en-US"/>
        </a:p>
      </dgm:t>
    </dgm:pt>
    <dgm:pt modelId="{E922361A-A354-4CF0-BDE2-4E9904C9D1F6}">
      <dgm:prSet phldrT="[Text]" custT="1"/>
      <dgm:spPr>
        <a:solidFill>
          <a:srgbClr val="512373"/>
        </a:solidFill>
      </dgm:spPr>
      <dgm:t>
        <a:bodyPr/>
        <a:lstStyle/>
        <a:p>
          <a:r>
            <a:rPr lang="en-US" sz="3000" dirty="0" smtClean="0"/>
            <a:t>Financial</a:t>
          </a:r>
        </a:p>
        <a:p>
          <a:r>
            <a:rPr lang="en-US" sz="3000" dirty="0" smtClean="0"/>
            <a:t>Accountability</a:t>
          </a:r>
          <a:endParaRPr lang="en-US" sz="3000" dirty="0"/>
        </a:p>
      </dgm:t>
    </dgm:pt>
    <dgm:pt modelId="{CF1A6616-8C67-4586-A1FA-DD889B3D3270}" type="parTrans" cxnId="{01213E0B-28C2-4F16-8501-CEC2BFC83F23}">
      <dgm:prSet/>
      <dgm:spPr/>
      <dgm:t>
        <a:bodyPr/>
        <a:lstStyle/>
        <a:p>
          <a:endParaRPr lang="en-US"/>
        </a:p>
      </dgm:t>
    </dgm:pt>
    <dgm:pt modelId="{5F7F3070-2B44-46BC-A9D2-3938E3B22C0E}" type="sibTrans" cxnId="{01213E0B-28C2-4F16-8501-CEC2BFC83F23}">
      <dgm:prSet/>
      <dgm:spPr/>
      <dgm:t>
        <a:bodyPr/>
        <a:lstStyle/>
        <a:p>
          <a:endParaRPr lang="en-US"/>
        </a:p>
      </dgm:t>
    </dgm:pt>
    <dgm:pt modelId="{1B651A6B-6213-40ED-B4C0-AFFA95655761}">
      <dgm:prSet phldrT="[Text]" custT="1"/>
      <dgm:spPr>
        <a:solidFill>
          <a:srgbClr val="512373"/>
        </a:solidFill>
      </dgm:spPr>
      <dgm:t>
        <a:bodyPr/>
        <a:lstStyle/>
        <a:p>
          <a:r>
            <a:rPr lang="en-US" sz="3600" dirty="0" smtClean="0"/>
            <a:t>Integrity</a:t>
          </a:r>
          <a:endParaRPr lang="en-US" sz="3600" dirty="0"/>
        </a:p>
      </dgm:t>
    </dgm:pt>
    <dgm:pt modelId="{A52690EC-DCCD-4A35-B6FE-F0C30F4CA3ED}" type="parTrans" cxnId="{80C083A7-B3A2-4101-87FE-BE91C9AFDD54}">
      <dgm:prSet/>
      <dgm:spPr/>
      <dgm:t>
        <a:bodyPr/>
        <a:lstStyle/>
        <a:p>
          <a:endParaRPr lang="en-US"/>
        </a:p>
      </dgm:t>
    </dgm:pt>
    <dgm:pt modelId="{AB92227A-C429-4043-BD57-4C02B7C95FDF}" type="sibTrans" cxnId="{80C083A7-B3A2-4101-87FE-BE91C9AFDD54}">
      <dgm:prSet/>
      <dgm:spPr/>
      <dgm:t>
        <a:bodyPr/>
        <a:lstStyle/>
        <a:p>
          <a:endParaRPr lang="en-US"/>
        </a:p>
      </dgm:t>
    </dgm:pt>
    <dgm:pt modelId="{0718E700-A2F2-4F62-8CB7-795C957B1AD9}" type="pres">
      <dgm:prSet presAssocID="{0C24A8A2-D062-474A-9829-BE34D58EB3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BE7CD6-8735-42B5-80B7-A33463F3861A}" type="pres">
      <dgm:prSet presAssocID="{01A6227F-AB53-42C9-BD1C-BD80514C141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DCD58-2A05-4D9D-9F7B-085AB09A2F6E}" type="pres">
      <dgm:prSet presAssocID="{FEC1C2E7-1C89-474E-A663-E91DACF72818}" presName="sibTrans" presStyleCnt="0"/>
      <dgm:spPr/>
    </dgm:pt>
    <dgm:pt modelId="{2A256EC1-1E9E-4B57-824B-50F6BF94711F}" type="pres">
      <dgm:prSet presAssocID="{3517BD45-9A84-4C83-B161-0949A270B8B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06C09-920E-4A3F-B018-B265F2790B5B}" type="pres">
      <dgm:prSet presAssocID="{02FA1F82-3925-45DF-84EA-A1046FA66A20}" presName="sibTrans" presStyleCnt="0"/>
      <dgm:spPr/>
    </dgm:pt>
    <dgm:pt modelId="{89402B54-0F4C-49DC-821C-8766AFE85515}" type="pres">
      <dgm:prSet presAssocID="{5CC39C9D-6EDD-4DA0-950A-04D1FCEB837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26C28-E626-4CB5-BA62-C5E351F8823B}" type="pres">
      <dgm:prSet presAssocID="{4AEE341C-81E8-4653-8A8A-B78FA7343B03}" presName="sibTrans" presStyleCnt="0"/>
      <dgm:spPr/>
    </dgm:pt>
    <dgm:pt modelId="{77692689-E9A1-4440-B856-E200AB88C701}" type="pres">
      <dgm:prSet presAssocID="{BA62AF30-DEC5-41BB-84D7-798C1620B7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8679F-52A9-42B3-BAB8-9D4C0D114FDF}" type="pres">
      <dgm:prSet presAssocID="{CA6BF877-4F1E-43EE-9A25-F259000AE4D2}" presName="sibTrans" presStyleCnt="0"/>
      <dgm:spPr/>
    </dgm:pt>
    <dgm:pt modelId="{D1FD9795-2295-471A-A272-5C4FD86AE32A}" type="pres">
      <dgm:prSet presAssocID="{E922361A-A354-4CF0-BDE2-4E9904C9D1F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58830-4974-413D-A0CD-EDE45D97F15E}" type="pres">
      <dgm:prSet presAssocID="{5F7F3070-2B44-46BC-A9D2-3938E3B22C0E}" presName="sibTrans" presStyleCnt="0"/>
      <dgm:spPr/>
    </dgm:pt>
    <dgm:pt modelId="{8B6E50AE-8D8A-432B-9632-FDBD6B4004CF}" type="pres">
      <dgm:prSet presAssocID="{1B651A6B-6213-40ED-B4C0-AFFA956557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D921D-8900-4C4C-90BA-75B9647B6EDB}" srcId="{0C24A8A2-D062-474A-9829-BE34D58EB367}" destId="{5CC39C9D-6EDD-4DA0-950A-04D1FCEB8371}" srcOrd="2" destOrd="0" parTransId="{DB8A1057-A815-426B-933B-3ED7C25798BA}" sibTransId="{4AEE341C-81E8-4653-8A8A-B78FA7343B03}"/>
    <dgm:cxn modelId="{B09B311E-E4D5-47AA-90ED-938C60A49CFB}" type="presOf" srcId="{5CC39C9D-6EDD-4DA0-950A-04D1FCEB8371}" destId="{89402B54-0F4C-49DC-821C-8766AFE85515}" srcOrd="0" destOrd="0" presId="urn:microsoft.com/office/officeart/2005/8/layout/default"/>
    <dgm:cxn modelId="{3BA6A1E0-8248-4887-98EC-D2CD95350B79}" type="presOf" srcId="{BA62AF30-DEC5-41BB-84D7-798C1620B794}" destId="{77692689-E9A1-4440-B856-E200AB88C701}" srcOrd="0" destOrd="0" presId="urn:microsoft.com/office/officeart/2005/8/layout/default"/>
    <dgm:cxn modelId="{01213E0B-28C2-4F16-8501-CEC2BFC83F23}" srcId="{0C24A8A2-D062-474A-9829-BE34D58EB367}" destId="{E922361A-A354-4CF0-BDE2-4E9904C9D1F6}" srcOrd="4" destOrd="0" parTransId="{CF1A6616-8C67-4586-A1FA-DD889B3D3270}" sibTransId="{5F7F3070-2B44-46BC-A9D2-3938E3B22C0E}"/>
    <dgm:cxn modelId="{D2B8E82B-847C-41BA-A6FE-4D7AD8FD8A92}" type="presOf" srcId="{E922361A-A354-4CF0-BDE2-4E9904C9D1F6}" destId="{D1FD9795-2295-471A-A272-5C4FD86AE32A}" srcOrd="0" destOrd="0" presId="urn:microsoft.com/office/officeart/2005/8/layout/default"/>
    <dgm:cxn modelId="{83FAF048-62CB-4ABF-B9E0-D4ED6DB07297}" type="presOf" srcId="{1B651A6B-6213-40ED-B4C0-AFFA95655761}" destId="{8B6E50AE-8D8A-432B-9632-FDBD6B4004CF}" srcOrd="0" destOrd="0" presId="urn:microsoft.com/office/officeart/2005/8/layout/default"/>
    <dgm:cxn modelId="{7B5461AF-3953-4775-B49B-1383C91C9E6A}" type="presOf" srcId="{01A6227F-AB53-42C9-BD1C-BD80514C141D}" destId="{14BE7CD6-8735-42B5-80B7-A33463F3861A}" srcOrd="0" destOrd="0" presId="urn:microsoft.com/office/officeart/2005/8/layout/default"/>
    <dgm:cxn modelId="{EED3848E-931F-44E8-854D-FE3CC6719261}" type="presOf" srcId="{0C24A8A2-D062-474A-9829-BE34D58EB367}" destId="{0718E700-A2F2-4F62-8CB7-795C957B1AD9}" srcOrd="0" destOrd="0" presId="urn:microsoft.com/office/officeart/2005/8/layout/default"/>
    <dgm:cxn modelId="{0AEA2970-1E05-40FD-B046-545CA080B88E}" type="presOf" srcId="{3517BD45-9A84-4C83-B161-0949A270B8B1}" destId="{2A256EC1-1E9E-4B57-824B-50F6BF94711F}" srcOrd="0" destOrd="0" presId="urn:microsoft.com/office/officeart/2005/8/layout/default"/>
    <dgm:cxn modelId="{42D09398-6F51-47DD-87F7-6EBE489D7963}" srcId="{0C24A8A2-D062-474A-9829-BE34D58EB367}" destId="{01A6227F-AB53-42C9-BD1C-BD80514C141D}" srcOrd="0" destOrd="0" parTransId="{ACFB9428-C2D5-433D-9CB5-8291A66BCF72}" sibTransId="{FEC1C2E7-1C89-474E-A663-E91DACF72818}"/>
    <dgm:cxn modelId="{D64705B8-2B92-4B4F-9D03-6FCAB792A46B}" srcId="{0C24A8A2-D062-474A-9829-BE34D58EB367}" destId="{3517BD45-9A84-4C83-B161-0949A270B8B1}" srcOrd="1" destOrd="0" parTransId="{B98AE84B-CC40-4592-9DA3-B7AB46B60598}" sibTransId="{02FA1F82-3925-45DF-84EA-A1046FA66A20}"/>
    <dgm:cxn modelId="{80C083A7-B3A2-4101-87FE-BE91C9AFDD54}" srcId="{0C24A8A2-D062-474A-9829-BE34D58EB367}" destId="{1B651A6B-6213-40ED-B4C0-AFFA95655761}" srcOrd="5" destOrd="0" parTransId="{A52690EC-DCCD-4A35-B6FE-F0C30F4CA3ED}" sibTransId="{AB92227A-C429-4043-BD57-4C02B7C95FDF}"/>
    <dgm:cxn modelId="{FD49ED32-ACE1-478F-98B4-B3766251270F}" srcId="{0C24A8A2-D062-474A-9829-BE34D58EB367}" destId="{BA62AF30-DEC5-41BB-84D7-798C1620B794}" srcOrd="3" destOrd="0" parTransId="{172F06F3-4B2F-4C7F-BE7F-954AC61789D5}" sibTransId="{CA6BF877-4F1E-43EE-9A25-F259000AE4D2}"/>
    <dgm:cxn modelId="{3FE10A1C-1401-44C2-9AD4-612B5D5726EC}" type="presParOf" srcId="{0718E700-A2F2-4F62-8CB7-795C957B1AD9}" destId="{14BE7CD6-8735-42B5-80B7-A33463F3861A}" srcOrd="0" destOrd="0" presId="urn:microsoft.com/office/officeart/2005/8/layout/default"/>
    <dgm:cxn modelId="{0973A333-C9FC-476D-87AC-3153D76CA59D}" type="presParOf" srcId="{0718E700-A2F2-4F62-8CB7-795C957B1AD9}" destId="{E3FDCD58-2A05-4D9D-9F7B-085AB09A2F6E}" srcOrd="1" destOrd="0" presId="urn:microsoft.com/office/officeart/2005/8/layout/default"/>
    <dgm:cxn modelId="{0420CBA3-6B07-4DCE-88E3-34501B3CEE3D}" type="presParOf" srcId="{0718E700-A2F2-4F62-8CB7-795C957B1AD9}" destId="{2A256EC1-1E9E-4B57-824B-50F6BF94711F}" srcOrd="2" destOrd="0" presId="urn:microsoft.com/office/officeart/2005/8/layout/default"/>
    <dgm:cxn modelId="{7463BB66-6D18-4A8A-91E7-D30027D749F0}" type="presParOf" srcId="{0718E700-A2F2-4F62-8CB7-795C957B1AD9}" destId="{54B06C09-920E-4A3F-B018-B265F2790B5B}" srcOrd="3" destOrd="0" presId="urn:microsoft.com/office/officeart/2005/8/layout/default"/>
    <dgm:cxn modelId="{71E982C3-B512-4965-9DD5-DD2CFDDBA494}" type="presParOf" srcId="{0718E700-A2F2-4F62-8CB7-795C957B1AD9}" destId="{89402B54-0F4C-49DC-821C-8766AFE85515}" srcOrd="4" destOrd="0" presId="urn:microsoft.com/office/officeart/2005/8/layout/default"/>
    <dgm:cxn modelId="{A1EF733E-AAED-47A9-A15E-DDD7137E4A6B}" type="presParOf" srcId="{0718E700-A2F2-4F62-8CB7-795C957B1AD9}" destId="{9FB26C28-E626-4CB5-BA62-C5E351F8823B}" srcOrd="5" destOrd="0" presId="urn:microsoft.com/office/officeart/2005/8/layout/default"/>
    <dgm:cxn modelId="{AAF50B12-8AC5-401E-85C7-74D01FD839A9}" type="presParOf" srcId="{0718E700-A2F2-4F62-8CB7-795C957B1AD9}" destId="{77692689-E9A1-4440-B856-E200AB88C701}" srcOrd="6" destOrd="0" presId="urn:microsoft.com/office/officeart/2005/8/layout/default"/>
    <dgm:cxn modelId="{22A90FD2-ED5D-4ADD-8168-412FF690C6C8}" type="presParOf" srcId="{0718E700-A2F2-4F62-8CB7-795C957B1AD9}" destId="{0498679F-52A9-42B3-BAB8-9D4C0D114FDF}" srcOrd="7" destOrd="0" presId="urn:microsoft.com/office/officeart/2005/8/layout/default"/>
    <dgm:cxn modelId="{5FB9236B-93E6-45B3-9838-63A778A3E6BE}" type="presParOf" srcId="{0718E700-A2F2-4F62-8CB7-795C957B1AD9}" destId="{D1FD9795-2295-471A-A272-5C4FD86AE32A}" srcOrd="8" destOrd="0" presId="urn:microsoft.com/office/officeart/2005/8/layout/default"/>
    <dgm:cxn modelId="{0E23D7D5-208F-4F05-8C0C-F340E4269F12}" type="presParOf" srcId="{0718E700-A2F2-4F62-8CB7-795C957B1AD9}" destId="{9F858830-4974-413D-A0CD-EDE45D97F15E}" srcOrd="9" destOrd="0" presId="urn:microsoft.com/office/officeart/2005/8/layout/default"/>
    <dgm:cxn modelId="{00E2B2CB-DF58-47C8-9178-266D95ABFDC4}" type="presParOf" srcId="{0718E700-A2F2-4F62-8CB7-795C957B1AD9}" destId="{8B6E50AE-8D8A-432B-9632-FDBD6B4004C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E7CD6-8735-42B5-80B7-A33463F3861A}">
      <dsp:nvSpPr>
        <dsp:cNvPr id="0" name=""/>
        <dsp:cNvSpPr/>
      </dsp:nvSpPr>
      <dsp:spPr>
        <a:xfrm>
          <a:off x="223996" y="1320"/>
          <a:ext cx="2495252" cy="1497151"/>
        </a:xfrm>
        <a:prstGeom prst="rect">
          <a:avLst/>
        </a:prstGeom>
        <a:solidFill>
          <a:srgbClr val="512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Academic Excellence</a:t>
          </a:r>
          <a:endParaRPr lang="en-US" sz="3600" kern="1200" dirty="0"/>
        </a:p>
      </dsp:txBody>
      <dsp:txXfrm>
        <a:off x="223996" y="1320"/>
        <a:ext cx="2495252" cy="1497151"/>
      </dsp:txXfrm>
    </dsp:sp>
    <dsp:sp modelId="{2A256EC1-1E9E-4B57-824B-50F6BF94711F}">
      <dsp:nvSpPr>
        <dsp:cNvPr id="0" name=""/>
        <dsp:cNvSpPr/>
      </dsp:nvSpPr>
      <dsp:spPr>
        <a:xfrm>
          <a:off x="2968773" y="1320"/>
          <a:ext cx="2495252" cy="1497151"/>
        </a:xfrm>
        <a:prstGeom prst="rect">
          <a:avLst/>
        </a:prstGeom>
        <a:solidFill>
          <a:srgbClr val="512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Community Engagement</a:t>
          </a:r>
          <a:endParaRPr lang="en-US" sz="3400" kern="1200" dirty="0"/>
        </a:p>
      </dsp:txBody>
      <dsp:txXfrm>
        <a:off x="2968773" y="1320"/>
        <a:ext cx="2495252" cy="1497151"/>
      </dsp:txXfrm>
    </dsp:sp>
    <dsp:sp modelId="{89402B54-0F4C-49DC-821C-8766AFE85515}">
      <dsp:nvSpPr>
        <dsp:cNvPr id="0" name=""/>
        <dsp:cNvSpPr/>
      </dsp:nvSpPr>
      <dsp:spPr>
        <a:xfrm>
          <a:off x="5713551" y="1320"/>
          <a:ext cx="2495252" cy="1497151"/>
        </a:xfrm>
        <a:prstGeom prst="rect">
          <a:avLst/>
        </a:prstGeom>
        <a:solidFill>
          <a:srgbClr val="512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Competitive Excellence</a:t>
          </a:r>
          <a:endParaRPr lang="en-US" sz="3500" kern="1200" dirty="0"/>
        </a:p>
      </dsp:txBody>
      <dsp:txXfrm>
        <a:off x="5713551" y="1320"/>
        <a:ext cx="2495252" cy="1497151"/>
      </dsp:txXfrm>
    </dsp:sp>
    <dsp:sp modelId="{77692689-E9A1-4440-B856-E200AB88C701}">
      <dsp:nvSpPr>
        <dsp:cNvPr id="0" name=""/>
        <dsp:cNvSpPr/>
      </dsp:nvSpPr>
      <dsp:spPr>
        <a:xfrm>
          <a:off x="223996" y="1747997"/>
          <a:ext cx="2495252" cy="1497151"/>
        </a:xfrm>
        <a:prstGeom prst="rect">
          <a:avLst/>
        </a:prstGeom>
        <a:solidFill>
          <a:srgbClr val="512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Diversity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&amp; Inclusion</a:t>
          </a:r>
          <a:endParaRPr lang="en-US" sz="3600" kern="1200" dirty="0"/>
        </a:p>
      </dsp:txBody>
      <dsp:txXfrm>
        <a:off x="223996" y="1747997"/>
        <a:ext cx="2495252" cy="1497151"/>
      </dsp:txXfrm>
    </dsp:sp>
    <dsp:sp modelId="{D1FD9795-2295-471A-A272-5C4FD86AE32A}">
      <dsp:nvSpPr>
        <dsp:cNvPr id="0" name=""/>
        <dsp:cNvSpPr/>
      </dsp:nvSpPr>
      <dsp:spPr>
        <a:xfrm>
          <a:off x="2968773" y="1747997"/>
          <a:ext cx="2495252" cy="1497151"/>
        </a:xfrm>
        <a:prstGeom prst="rect">
          <a:avLst/>
        </a:prstGeom>
        <a:solidFill>
          <a:srgbClr val="512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Financial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Accountability</a:t>
          </a:r>
          <a:endParaRPr lang="en-US" sz="3000" kern="1200" dirty="0"/>
        </a:p>
      </dsp:txBody>
      <dsp:txXfrm>
        <a:off x="2968773" y="1747997"/>
        <a:ext cx="2495252" cy="1497151"/>
      </dsp:txXfrm>
    </dsp:sp>
    <dsp:sp modelId="{8B6E50AE-8D8A-432B-9632-FDBD6B4004CF}">
      <dsp:nvSpPr>
        <dsp:cNvPr id="0" name=""/>
        <dsp:cNvSpPr/>
      </dsp:nvSpPr>
      <dsp:spPr>
        <a:xfrm>
          <a:off x="5713551" y="1747997"/>
          <a:ext cx="2495252" cy="1497151"/>
        </a:xfrm>
        <a:prstGeom prst="rect">
          <a:avLst/>
        </a:prstGeom>
        <a:solidFill>
          <a:srgbClr val="512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Integrity</a:t>
          </a:r>
          <a:endParaRPr lang="en-US" sz="3600" kern="1200" dirty="0"/>
        </a:p>
      </dsp:txBody>
      <dsp:txXfrm>
        <a:off x="5713551" y="1747997"/>
        <a:ext cx="2495252" cy="1497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E70D2-C160-412E-8F65-56A8DB3DF1B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9F60-3BBA-47AA-AF9E-14B741F2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0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8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7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4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4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1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6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4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7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F2DF-5E9D-4426-B687-822B33098EA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068B6-5754-435D-B875-D2FF73B6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525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021" y="341491"/>
            <a:ext cx="12165959" cy="618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>
                <a:latin typeface="Arial Black" panose="020B0A04020102020204" pitchFamily="34" charset="0"/>
              </a:rPr>
              <a:t>UNI </a:t>
            </a:r>
            <a:r>
              <a:rPr lang="en-US" sz="6600" dirty="0" smtClean="0">
                <a:latin typeface="Arial Black" panose="020B0A04020102020204" pitchFamily="34" charset="0"/>
              </a:rPr>
              <a:t>Athletics Department</a:t>
            </a:r>
          </a:p>
          <a:p>
            <a:pPr algn="ctr"/>
            <a:endParaRPr lang="en-US" sz="6600" i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Strategic Plan</a:t>
            </a:r>
          </a:p>
          <a:p>
            <a:pPr algn="ctr"/>
            <a:r>
              <a:rPr lang="en-US" sz="6600" i="1" dirty="0" smtClean="0">
                <a:latin typeface="Arial Black" panose="020B0A04020102020204" pitchFamily="34" charset="0"/>
              </a:rPr>
              <a:t>Draft</a:t>
            </a:r>
            <a:r>
              <a:rPr lang="en-US" sz="66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6600" dirty="0" smtClean="0">
                <a:latin typeface="Arial Black" panose="020B0A04020102020204" pitchFamily="34" charset="0"/>
              </a:rPr>
              <a:t> </a:t>
            </a:r>
          </a:p>
          <a:p>
            <a:endParaRPr lang="en-US" sz="66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87167" y="4591792"/>
            <a:ext cx="49675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2018-2023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273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Facilities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7977" y="1715730"/>
            <a:ext cx="877604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 smtClean="0"/>
              <a:t>Basketball/Multipurpose Facility</a:t>
            </a:r>
          </a:p>
          <a:p>
            <a:pPr algn="ctr"/>
            <a:r>
              <a:rPr lang="en-US" sz="3800" dirty="0" smtClean="0"/>
              <a:t>Football Team Meeting Room</a:t>
            </a:r>
          </a:p>
          <a:p>
            <a:pPr algn="ctr"/>
            <a:r>
              <a:rPr lang="en-US" sz="3800" dirty="0" smtClean="0"/>
              <a:t>McLeod Upgrades</a:t>
            </a:r>
          </a:p>
          <a:p>
            <a:pPr algn="ctr"/>
            <a:r>
              <a:rPr lang="en-US" sz="3800" dirty="0" smtClean="0"/>
              <a:t>Outdoor Turf Field</a:t>
            </a:r>
          </a:p>
          <a:p>
            <a:pPr algn="ctr"/>
            <a:r>
              <a:rPr lang="en-US" sz="3800" dirty="0" smtClean="0"/>
              <a:t>Soccer/Softball/Track Complex</a:t>
            </a:r>
          </a:p>
          <a:p>
            <a:pPr algn="ctr"/>
            <a:r>
              <a:rPr lang="en-US" sz="3800" dirty="0" smtClean="0"/>
              <a:t>UNI-Dome Renovations</a:t>
            </a:r>
          </a:p>
          <a:p>
            <a:pPr algn="ctr"/>
            <a:r>
              <a:rPr lang="en-US" sz="3800" dirty="0" smtClean="0"/>
              <a:t>West Gym Upgrades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70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Financial Accountability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1050" y="1816100"/>
            <a:ext cx="1070610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1. Raise $2 million in cash donations to the PSC</a:t>
            </a:r>
          </a:p>
          <a:p>
            <a:r>
              <a:rPr lang="en-US" sz="3600" dirty="0" smtClean="0"/>
              <a:t>2. Increase the number of PSC members to 2,000</a:t>
            </a:r>
          </a:p>
          <a:p>
            <a:r>
              <a:rPr lang="en-US" sz="3600" dirty="0" smtClean="0"/>
              <a:t>3. Increase the number of season tickets sold, in each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sport by 50%</a:t>
            </a:r>
          </a:p>
          <a:p>
            <a:r>
              <a:rPr lang="en-US" sz="3600" dirty="0" smtClean="0"/>
              <a:t>4. Increase the overall ticket revenue by 50%</a:t>
            </a:r>
          </a:p>
          <a:p>
            <a:r>
              <a:rPr lang="en-US" sz="3600" dirty="0" smtClean="0"/>
              <a:t>5. Increase the average attendance in each of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ticketed sports by 50%</a:t>
            </a:r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866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Financial Accountability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850" y="2017574"/>
            <a:ext cx="10782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en-US" sz="3600" dirty="0" smtClean="0"/>
              <a:t>Explore and secure multiple new sources of revenue for the department’s operating budget</a:t>
            </a:r>
          </a:p>
          <a:p>
            <a:r>
              <a:rPr lang="en-US" sz="3600" dirty="0" smtClean="0"/>
              <a:t>7.  Annually operate within the parameters of our budget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50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099"/>
            <a:ext cx="10782300" cy="4025901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/>
              <a:t>Questions?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4291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525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704850" y="564415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Vision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0696" y="2249102"/>
            <a:ext cx="111823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Century" panose="02040604050505020304" pitchFamily="18" charset="0"/>
              </a:rPr>
              <a:t>With an emphasis on the student-athlete experience, UNI Athletics will achieve unprecedented success in academics, competition and all of </a:t>
            </a:r>
            <a:r>
              <a:rPr lang="en-US" sz="4400" b="1" dirty="0" smtClean="0">
                <a:latin typeface="Century" panose="02040604050505020304" pitchFamily="18" charset="0"/>
              </a:rPr>
              <a:t>its </a:t>
            </a:r>
            <a:r>
              <a:rPr lang="en-US" sz="4400" b="1" dirty="0">
                <a:latin typeface="Century" panose="02040604050505020304" pitchFamily="18" charset="0"/>
              </a:rPr>
              <a:t>endeavors.</a:t>
            </a:r>
          </a:p>
        </p:txBody>
      </p:sp>
    </p:spTree>
    <p:extLst>
      <p:ext uri="{BB962C8B-B14F-4D97-AF65-F5344CB8AC3E}">
        <p14:creationId xmlns:p14="http://schemas.microsoft.com/office/powerpoint/2010/main" val="9832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7533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94163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Mission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5477" y="2002185"/>
            <a:ext cx="113010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entury" panose="02040604050505020304" pitchFamily="18" charset="0"/>
              </a:rPr>
              <a:t>UNI Athletics provides opportunities for student-athletes through quality learning experiences and competition. We take pride in our role as a unifying force for our campus and community. We operate with integrity, serve as leaders in diversity and inclusion, are innovative with our resources, and commit ourselves to the student-athlete experience.</a:t>
            </a:r>
          </a:p>
        </p:txBody>
      </p:sp>
    </p:spTree>
    <p:extLst>
      <p:ext uri="{BB962C8B-B14F-4D97-AF65-F5344CB8AC3E}">
        <p14:creationId xmlns:p14="http://schemas.microsoft.com/office/powerpoint/2010/main" val="37711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33400" y="419100"/>
            <a:ext cx="11239500" cy="13843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Century" panose="02040604050505020304" pitchFamily="18" charset="0"/>
              </a:rPr>
              <a:t>7 Core Values</a:t>
            </a:r>
            <a:endParaRPr lang="en-US" sz="96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14991140"/>
              </p:ext>
            </p:extLst>
          </p:nvPr>
        </p:nvGraphicFramePr>
        <p:xfrm>
          <a:off x="739844" y="2058146"/>
          <a:ext cx="8432800" cy="3246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9172644" y="3024048"/>
            <a:ext cx="2495252" cy="1497151"/>
            <a:chOff x="5713551" y="1320"/>
            <a:chExt cx="2495252" cy="1497151"/>
          </a:xfrm>
          <a:solidFill>
            <a:srgbClr val="512373"/>
          </a:solidFill>
        </p:grpSpPr>
        <p:sp>
          <p:nvSpPr>
            <p:cNvPr id="10" name="Rectangle 9"/>
            <p:cNvSpPr/>
            <p:nvPr/>
          </p:nvSpPr>
          <p:spPr>
            <a:xfrm>
              <a:off x="5713551" y="1320"/>
              <a:ext cx="2495252" cy="149715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5713551" y="1320"/>
              <a:ext cx="2495252" cy="14971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Student-Athlete Experience</a:t>
              </a:r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470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7604" y="618067"/>
            <a:ext cx="10782300" cy="2934025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 smtClean="0">
                <a:latin typeface="Century" panose="02040604050505020304" pitchFamily="18" charset="0"/>
              </a:rPr>
              <a:t>Goals</a:t>
            </a:r>
            <a:endParaRPr lang="en-US" sz="125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Academic Excellence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816100"/>
            <a:ext cx="11887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Annually achieve a Federal Graduation Rate that is higher than that of the student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</a:p>
          <a:p>
            <a:pPr marL="457200" indent="-457200">
              <a:buAutoNum type="arabicPeriod"/>
            </a:pPr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Achieve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student-athlete grade point average that is above a 3.0 and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than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student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 each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semester</a:t>
            </a:r>
          </a:p>
          <a:p>
            <a:endParaRPr lang="en-U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Annually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achieve a Federal Graduation Rate within the minority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student-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athlete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population that is greater than that of the minority student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 Annually achieve an overall APR score of 985</a:t>
            </a:r>
          </a:p>
          <a:p>
            <a:pPr marL="457200" indent="-457200">
              <a:buAutoNum type="arabicPeriod"/>
            </a:pPr>
            <a:endParaRPr lang="en-US" sz="2000" dirty="0" smtClean="0">
              <a:latin typeface="Century" panose="020406040505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endParaRPr lang="en-US" sz="44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>
                <a:solidFill>
                  <a:schemeClr val="bg1"/>
                </a:solidFill>
                <a:latin typeface="Century" panose="02040604050505020304" pitchFamily="18" charset="0"/>
              </a:rPr>
              <a:t>Community Engagement</a:t>
            </a:r>
            <a:endParaRPr lang="en-US" sz="70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7050" y="1765300"/>
            <a:ext cx="107823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2800" dirty="0" smtClean="0"/>
              <a:t>Student-Athletes will complete a minimum of 3,000 volunteer hours each academic year.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Increase TC’s Kids Club membership to 200 by 2023.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Reach a total of 6,000 fan interactions during the Panther Caravan by 2023.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Increase Varsity Club memberships to over 200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Achieve PSC membership in all 99 counties</a:t>
            </a:r>
          </a:p>
          <a:p>
            <a:pPr marL="365760" indent="-742950">
              <a:buAutoNum type="arabicPeriod"/>
            </a:pPr>
            <a:r>
              <a:rPr lang="en-US" sz="2800" dirty="0" smtClean="0"/>
              <a:t>Increase total student attendance at athletic events by 50% in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each of the ticketed sports</a:t>
            </a:r>
          </a:p>
          <a:p>
            <a:pPr marL="742950" indent="-742950">
              <a:buAutoNum type="arabicPeriod"/>
            </a:pPr>
            <a:endParaRPr lang="en-US" sz="4400" dirty="0" smtClean="0"/>
          </a:p>
          <a:p>
            <a:pPr marL="742950" indent="-742950"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39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Competitive Excellence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928" y="2002185"/>
            <a:ext cx="110992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Finish in the top 100 of the </a:t>
            </a:r>
            <a:r>
              <a:rPr lang="en-US" sz="3200" dirty="0" err="1" smtClean="0"/>
              <a:t>Learfield</a:t>
            </a:r>
            <a:r>
              <a:rPr lang="en-US" sz="3200" dirty="0" smtClean="0"/>
              <a:t> Sports Director’s Cup, first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in the MVC &amp; in the top ten among all public FCS universities</a:t>
            </a:r>
          </a:p>
          <a:p>
            <a:endParaRPr lang="en-US" sz="3200" dirty="0" smtClean="0"/>
          </a:p>
          <a:p>
            <a:r>
              <a:rPr lang="en-US" sz="3200" dirty="0" smtClean="0"/>
              <a:t>2.  Win the MVC all sports competition</a:t>
            </a:r>
          </a:p>
          <a:p>
            <a:pPr marL="742950" indent="-742950">
              <a:buAutoNum type="arabicPeriod"/>
            </a:pPr>
            <a:endParaRPr lang="en-US" sz="3200" dirty="0" smtClean="0"/>
          </a:p>
          <a:p>
            <a:r>
              <a:rPr lang="en-US" sz="3200" dirty="0" smtClean="0"/>
              <a:t>3.  All teams finish in the top 3 of their conference standings</a:t>
            </a:r>
            <a:endParaRPr lang="en-US" sz="3200" dirty="0"/>
          </a:p>
        </p:txBody>
      </p:sp>
      <p:pic>
        <p:nvPicPr>
          <p:cNvPr id="9" name="Picture 8" descr="File:NCAA logo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11" y="5915336"/>
            <a:ext cx="649077" cy="637864"/>
          </a:xfrm>
          <a:prstGeom prst="rect">
            <a:avLst/>
          </a:prstGeom>
        </p:spPr>
      </p:pic>
      <p:pic>
        <p:nvPicPr>
          <p:cNvPr id="10" name="Picture 9" descr="Roscommon to Imogene: Conference &lt;strong&gt;Logos&lt;/strong&gt;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54" y="5964726"/>
            <a:ext cx="1094905" cy="516548"/>
          </a:xfrm>
          <a:prstGeom prst="rect">
            <a:avLst/>
          </a:prstGeom>
        </p:spPr>
      </p:pic>
      <p:pic>
        <p:nvPicPr>
          <p:cNvPr id="11" name="Picture 10" descr="&lt;strong&gt;Missouri Valley Conference&lt;/strong&gt;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836" y="5935213"/>
            <a:ext cx="1067930" cy="635418"/>
          </a:xfrm>
          <a:prstGeom prst="rect">
            <a:avLst/>
          </a:prstGeom>
        </p:spPr>
      </p:pic>
      <p:pic>
        <p:nvPicPr>
          <p:cNvPr id="12" name="Picture 2" descr="Image result for FCS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023" y="5862627"/>
            <a:ext cx="744614" cy="74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9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18200"/>
            <a:ext cx="12192000" cy="609600"/>
          </a:xfrm>
          <a:prstGeom prst="rect">
            <a:avLst/>
          </a:prstGeom>
          <a:solidFill>
            <a:srgbClr val="512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778500"/>
            <a:ext cx="12192000" cy="889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578600"/>
            <a:ext cx="12192000" cy="809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87" y="5075269"/>
            <a:ext cx="2279513" cy="158426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04850" y="546100"/>
            <a:ext cx="10782300" cy="1219200"/>
          </a:xfrm>
          <a:prstGeom prst="roundRect">
            <a:avLst/>
          </a:prstGeom>
          <a:solidFill>
            <a:srgbClr val="512373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Century" panose="02040604050505020304" pitchFamily="18" charset="0"/>
              </a:rPr>
              <a:t>Diversity &amp; Inclusion</a:t>
            </a:r>
            <a:endParaRPr lang="en-US" sz="72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750" y="2002185"/>
            <a:ext cx="118745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2300" dirty="0" smtClean="0"/>
              <a:t>1</a:t>
            </a:r>
            <a:r>
              <a:rPr lang="en-US" sz="2800" dirty="0" smtClean="0"/>
              <a:t>.  Bring the department into full compliance with all components of Title </a:t>
            </a:r>
            <a:r>
              <a:rPr lang="en-US" sz="2800" dirty="0" smtClean="0"/>
              <a:t>IX</a:t>
            </a:r>
            <a:endParaRPr lang="en-US" sz="2800" dirty="0" smtClean="0"/>
          </a:p>
          <a:p>
            <a:pPr marL="228600" indent="-228600">
              <a:buAutoNum type="arabicPeriod" startAt="2"/>
            </a:pPr>
            <a:r>
              <a:rPr lang="en-US" sz="2800" dirty="0" smtClean="0"/>
              <a:t>  Develop a survey structure for athletic department staff and student-athletes</a:t>
            </a:r>
            <a:r>
              <a:rPr lang="en-US" sz="2800" dirty="0" smtClean="0"/>
              <a:t>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/>
              <a:t>   designed </a:t>
            </a:r>
            <a:r>
              <a:rPr lang="en-US" sz="2800" dirty="0" smtClean="0"/>
              <a:t>to provide actual feedback on existing culture and </a:t>
            </a:r>
            <a:r>
              <a:rPr lang="en-US" sz="2800" dirty="0" smtClean="0"/>
              <a:t>climate</a:t>
            </a:r>
            <a:endParaRPr lang="en-US" sz="2800" dirty="0" smtClean="0"/>
          </a:p>
          <a:p>
            <a:pPr marL="228600" indent="-228600">
              <a:buAutoNum type="arabicPeriod" startAt="3"/>
            </a:pPr>
            <a:r>
              <a:rPr lang="en-US" sz="2800" dirty="0" smtClean="0"/>
              <a:t>  Implement specific mechanisms that will enlarge the pool of applicants </a:t>
            </a:r>
            <a:r>
              <a:rPr lang="en-US" sz="2800" dirty="0" smtClean="0"/>
              <a:t>to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 smtClean="0"/>
              <a:t>include </a:t>
            </a:r>
            <a:r>
              <a:rPr lang="en-US" sz="2800" dirty="0" smtClean="0"/>
              <a:t>all protected </a:t>
            </a:r>
            <a:r>
              <a:rPr lang="en-US" sz="2800" dirty="0" smtClean="0"/>
              <a:t>classes and ensure that representation is </a:t>
            </a:r>
            <a:r>
              <a:rPr lang="en-US" sz="2800" dirty="0" smtClean="0"/>
              <a:t>maintained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 smtClean="0"/>
              <a:t>throughout the </a:t>
            </a:r>
            <a:r>
              <a:rPr lang="en-US" sz="2800" dirty="0" smtClean="0"/>
              <a:t>search process</a:t>
            </a:r>
            <a:endParaRPr lang="en-US" sz="2800" dirty="0" smtClean="0"/>
          </a:p>
          <a:p>
            <a:pPr marL="457200" indent="-457200">
              <a:buAutoNum type="arabicPeriod" startAt="4"/>
            </a:pPr>
            <a:r>
              <a:rPr lang="en-US" sz="2800" dirty="0" smtClean="0"/>
              <a:t>Attract and retain diverse student-athletes, coaches and staff who are </a:t>
            </a:r>
            <a:r>
              <a:rPr lang="en-US" sz="2800" dirty="0" smtClean="0"/>
              <a:t>integrated into </a:t>
            </a:r>
            <a:r>
              <a:rPr lang="en-US" sz="2800" dirty="0" smtClean="0"/>
              <a:t>the  campus 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78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498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Century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Northern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R Arns</dc:creator>
  <cp:lastModifiedBy>Ann R Arns</cp:lastModifiedBy>
  <cp:revision>72</cp:revision>
  <dcterms:created xsi:type="dcterms:W3CDTF">2018-02-26T22:44:35Z</dcterms:created>
  <dcterms:modified xsi:type="dcterms:W3CDTF">2018-03-21T13:29:26Z</dcterms:modified>
</cp:coreProperties>
</file>