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handoutMasterIdLst>
    <p:handoutMasterId r:id="rId14"/>
  </p:handoutMasterIdLst>
  <p:sldIdLst>
    <p:sldId id="279" r:id="rId2"/>
    <p:sldId id="281" r:id="rId3"/>
    <p:sldId id="280" r:id="rId4"/>
    <p:sldId id="282" r:id="rId5"/>
    <p:sldId id="283" r:id="rId6"/>
    <p:sldId id="287" r:id="rId7"/>
    <p:sldId id="290" r:id="rId8"/>
    <p:sldId id="284" r:id="rId9"/>
    <p:sldId id="289" r:id="rId10"/>
    <p:sldId id="286" r:id="rId11"/>
    <p:sldId id="288"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137B"/>
    <a:srgbClr val="1B1472"/>
    <a:srgbClr val="3E32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505"/>
  </p:normalViewPr>
  <p:slideViewPr>
    <p:cSldViewPr>
      <p:cViewPr varScale="1">
        <p:scale>
          <a:sx n="120" d="100"/>
          <a:sy n="120" d="100"/>
        </p:scale>
        <p:origin x="1400"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894EA463-0A29-4515-973B-26FA912CB6C8}" type="datetimeFigureOut">
              <a:rPr lang="en-US" smtClean="0"/>
              <a:pPr/>
              <a:t>8/24/18</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3ACC6CC0-FD06-43EB-8C2D-BF435A2D4161}" type="slidenum">
              <a:rPr lang="en-US" smtClean="0"/>
              <a:pPr/>
              <a:t>‹#›</a:t>
            </a:fld>
            <a:endParaRPr lang="en-US" dirty="0"/>
          </a:p>
        </p:txBody>
      </p:sp>
    </p:spTree>
    <p:extLst>
      <p:ext uri="{BB962C8B-B14F-4D97-AF65-F5344CB8AC3E}">
        <p14:creationId xmlns:p14="http://schemas.microsoft.com/office/powerpoint/2010/main" val="17531629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8AE6EFE-FBF2-45AE-8E54-9213F9AA32AC}" type="datetimeFigureOut">
              <a:rPr lang="en-US" smtClean="0"/>
              <a:pPr/>
              <a:t>8/24/18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B576CA0-7E93-41AB-A5C9-F6786B0B6DA4}" type="slidenum">
              <a:rPr lang="en-US" smtClean="0"/>
              <a:pPr/>
              <a:t>‹#›</a:t>
            </a:fld>
            <a:endParaRPr lang="en-US" dirty="0"/>
          </a:p>
        </p:txBody>
      </p:sp>
    </p:spTree>
    <p:extLst>
      <p:ext uri="{BB962C8B-B14F-4D97-AF65-F5344CB8AC3E}">
        <p14:creationId xmlns:p14="http://schemas.microsoft.com/office/powerpoint/2010/main" val="5513680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BudgePresentation3.jpg"/>
          <p:cNvPicPr>
            <a:picLocks noChangeAspect="1"/>
          </p:cNvPicPr>
          <p:nvPr userDrawn="1"/>
        </p:nvPicPr>
        <p:blipFill>
          <a:blip r:embed="rId2"/>
          <a:stretch>
            <a:fillRect/>
          </a:stretch>
        </p:blipFill>
        <p:spPr>
          <a:xfrm>
            <a:off x="714" y="0"/>
            <a:ext cx="9142571" cy="685800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1"/>
            <a:ext cx="8229600" cy="3962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solidFill>
                  <a:prstClr val="black">
                    <a:tint val="75000"/>
                  </a:prstClr>
                </a:solidFill>
              </a:rPr>
              <a:t>8/23/18</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LT</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61700D2-631B-6644-9800-35EE85FC1BA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71050865"/>
      </p:ext>
    </p:extLst>
  </p:cSld>
  <p:clrMapOvr>
    <a:masterClrMapping/>
  </p:clrMapOvr>
  <mc:AlternateContent xmlns:mc="http://schemas.openxmlformats.org/markup-compatibility/2006" xmlns:p14="http://schemas.microsoft.com/office/powerpoint/2010/main">
    <mc:Choice Requires="p14">
      <p:transition p14:dur="10"/>
    </mc:Choice>
    <mc:Fallback xmlns="" xmlns:mv="urn:schemas-microsoft-com:mac:vml">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4639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4639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solidFill>
                  <a:prstClr val="black">
                    <a:tint val="75000"/>
                  </a:prstClr>
                </a:solidFill>
              </a:rPr>
              <a:t>8/23/18</a:t>
            </a:r>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a:solidFill>
                  <a:prstClr val="black">
                    <a:tint val="75000"/>
                  </a:prstClr>
                </a:solidFill>
              </a:rPr>
              <a:t>LT</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261700D2-631B-6644-9800-35EE85FC1BA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13907147"/>
      </p:ext>
    </p:extLst>
  </p:cSld>
  <p:clrMapOvr>
    <a:masterClrMapping/>
  </p:clrMapOvr>
  <mc:AlternateContent xmlns:mc="http://schemas.openxmlformats.org/markup-compatibility/2006" xmlns:p14="http://schemas.microsoft.com/office/powerpoint/2010/main">
    <mc:Choice Requires="p14">
      <p:transition p14:dur="10"/>
    </mc:Choice>
    <mc:Fallback xmlns="" xmlns:mv="urn:schemas-microsoft-com:mac:vml">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BudgePresentation3.jpg"/>
          <p:cNvPicPr>
            <a:picLocks noChangeAspect="1"/>
          </p:cNvPicPr>
          <p:nvPr userDrawn="1"/>
        </p:nvPicPr>
        <p:blipFill>
          <a:blip r:embed="rId4"/>
          <a:stretch>
            <a:fillRect/>
          </a:stretch>
        </p:blipFill>
        <p:spPr>
          <a:xfrm>
            <a:off x="714" y="0"/>
            <a:ext cx="9142571"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3962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r>
              <a:rPr lang="en-US">
                <a:solidFill>
                  <a:prstClr val="black">
                    <a:tint val="75000"/>
                  </a:prstClr>
                </a:solidFill>
              </a:rPr>
              <a:t>8/23/18</a:t>
            </a:r>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a:solidFill>
                  <a:prstClr val="black">
                    <a:tint val="75000"/>
                  </a:prstClr>
                </a:solidFill>
              </a:rPr>
              <a:t>LT</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261700D2-631B-6644-9800-35EE85FC1BAA}" type="slidenum">
              <a:rPr lang="en-US" smtClean="0">
                <a:solidFill>
                  <a:prstClr val="black">
                    <a:tint val="75000"/>
                  </a:prstClr>
                </a:solidFill>
              </a:rPr>
              <a:pPr defTabSz="457200"/>
              <a:t>‹#›</a:t>
            </a:fld>
            <a:endParaRPr lang="en-US" dirty="0">
              <a:solidFill>
                <a:prstClr val="black">
                  <a:tint val="75000"/>
                </a:prstClr>
              </a:solidFill>
            </a:endParaRPr>
          </a:p>
        </p:txBody>
      </p:sp>
    </p:spTree>
    <p:extLst>
      <p:ext uri="{BB962C8B-B14F-4D97-AF65-F5344CB8AC3E}">
        <p14:creationId xmlns:p14="http://schemas.microsoft.com/office/powerpoint/2010/main" val="155807013"/>
      </p:ext>
    </p:extLst>
  </p:cSld>
  <p:clrMap bg1="lt1" tx1="dk1" bg2="lt2" tx2="dk2" accent1="accent1" accent2="accent2" accent3="accent3" accent4="accent4" accent5="accent5" accent6="accent6" hlink="hlink" folHlink="folHlink"/>
  <p:sldLayoutIdLst>
    <p:sldLayoutId id="2147483674" r:id="rId1"/>
    <p:sldLayoutId id="2147483677" r:id="rId2"/>
  </p:sldLayoutIdLst>
  <mc:AlternateContent xmlns:mc="http://schemas.openxmlformats.org/markup-compatibility/2006" xmlns:p14="http://schemas.microsoft.com/office/powerpoint/2010/main">
    <mc:Choice Requires="p14">
      <p:transition p14:dur="10"/>
    </mc:Choice>
    <mc:Fallback xmlns="" xmlns:mv="urn:schemas-microsoft-com:mac:vml">
      <p:transition/>
    </mc:Fallback>
  </mc:AlternateConten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20303" y="1447800"/>
            <a:ext cx="8229600" cy="2667000"/>
          </a:xfrm>
        </p:spPr>
        <p:txBody>
          <a:bodyPr>
            <a:noAutofit/>
          </a:bodyPr>
          <a:lstStyle/>
          <a:p>
            <a:r>
              <a:rPr lang="en-US" sz="10000" dirty="0"/>
              <a:t>Self Phishing</a:t>
            </a:r>
            <a:br>
              <a:rPr lang="en-US" sz="8000" dirty="0"/>
            </a:br>
            <a:r>
              <a:rPr lang="en-US" sz="6000" dirty="0"/>
              <a:t>Senate Presentation</a:t>
            </a:r>
            <a:br>
              <a:rPr lang="en-US" sz="6000" dirty="0"/>
            </a:br>
            <a:r>
              <a:rPr lang="en-US" sz="6000" dirty="0"/>
              <a:t>September XX, 2018</a:t>
            </a:r>
          </a:p>
        </p:txBody>
      </p:sp>
      <p:sp>
        <p:nvSpPr>
          <p:cNvPr id="3" name="TextBox 2"/>
          <p:cNvSpPr txBox="1"/>
          <p:nvPr/>
        </p:nvSpPr>
        <p:spPr>
          <a:xfrm>
            <a:off x="228600" y="5963116"/>
            <a:ext cx="2105256" cy="369332"/>
          </a:xfrm>
          <a:prstGeom prst="rect">
            <a:avLst/>
          </a:prstGeom>
          <a:noFill/>
        </p:spPr>
        <p:txBody>
          <a:bodyPr wrap="none" rtlCol="0">
            <a:spAutoFit/>
          </a:bodyPr>
          <a:lstStyle/>
          <a:p>
            <a:r>
              <a:rPr lang="en-US" dirty="0">
                <a:solidFill>
                  <a:schemeClr val="bg1"/>
                </a:solidFill>
              </a:rPr>
              <a:t>Information Security</a:t>
            </a:r>
          </a:p>
        </p:txBody>
      </p:sp>
      <p:sp>
        <p:nvSpPr>
          <p:cNvPr id="6" name="Date Placeholder 5">
            <a:extLst>
              <a:ext uri="{FF2B5EF4-FFF2-40B4-BE49-F238E27FC236}">
                <a16:creationId xmlns:a16="http://schemas.microsoft.com/office/drawing/2014/main" id="{A2CB16BA-716D-AE41-BC5A-8AF5CFCC9B47}"/>
              </a:ext>
            </a:extLst>
          </p:cNvPr>
          <p:cNvSpPr>
            <a:spLocks noGrp="1"/>
          </p:cNvSpPr>
          <p:nvPr>
            <p:ph type="dt" sz="half" idx="10"/>
          </p:nvPr>
        </p:nvSpPr>
        <p:spPr/>
        <p:txBody>
          <a:bodyPr/>
          <a:lstStyle/>
          <a:p>
            <a:r>
              <a:rPr lang="en-US">
                <a:solidFill>
                  <a:prstClr val="black">
                    <a:tint val="75000"/>
                  </a:prstClr>
                </a:solidFill>
              </a:rPr>
              <a:t>8/23/18</a:t>
            </a:r>
            <a:endParaRPr lang="en-US" dirty="0">
              <a:solidFill>
                <a:prstClr val="black">
                  <a:tint val="75000"/>
                </a:prstClr>
              </a:solidFill>
            </a:endParaRPr>
          </a:p>
        </p:txBody>
      </p:sp>
      <p:sp>
        <p:nvSpPr>
          <p:cNvPr id="8" name="Footer Placeholder 7">
            <a:extLst>
              <a:ext uri="{FF2B5EF4-FFF2-40B4-BE49-F238E27FC236}">
                <a16:creationId xmlns:a16="http://schemas.microsoft.com/office/drawing/2014/main" id="{7A31F098-6B7A-FC4E-A303-A89451847A03}"/>
              </a:ext>
            </a:extLst>
          </p:cNvPr>
          <p:cNvSpPr>
            <a:spLocks noGrp="1"/>
          </p:cNvSpPr>
          <p:nvPr>
            <p:ph type="ftr" sz="quarter" idx="11"/>
          </p:nvPr>
        </p:nvSpPr>
        <p:spPr/>
        <p:txBody>
          <a:bodyPr/>
          <a:lstStyle/>
          <a:p>
            <a:r>
              <a:rPr lang="en-US">
                <a:solidFill>
                  <a:prstClr val="black">
                    <a:tint val="75000"/>
                  </a:prstClr>
                </a:solidFill>
              </a:rPr>
              <a:t>LT</a:t>
            </a:r>
            <a:endParaRPr lang="en-US" dirty="0">
              <a:solidFill>
                <a:prstClr val="black">
                  <a:tint val="75000"/>
                </a:prstClr>
              </a:solidFill>
            </a:endParaRPr>
          </a:p>
        </p:txBody>
      </p:sp>
      <p:sp>
        <p:nvSpPr>
          <p:cNvPr id="9" name="Slide Number Placeholder 8">
            <a:extLst>
              <a:ext uri="{FF2B5EF4-FFF2-40B4-BE49-F238E27FC236}">
                <a16:creationId xmlns:a16="http://schemas.microsoft.com/office/drawing/2014/main" id="{ED57D3B1-18CC-574E-A379-BD9BDD791200}"/>
              </a:ext>
            </a:extLst>
          </p:cNvPr>
          <p:cNvSpPr>
            <a:spLocks noGrp="1"/>
          </p:cNvSpPr>
          <p:nvPr>
            <p:ph type="sldNum" sz="quarter" idx="12"/>
          </p:nvPr>
        </p:nvSpPr>
        <p:spPr/>
        <p:txBody>
          <a:bodyPr/>
          <a:lstStyle/>
          <a:p>
            <a:fld id="{261700D2-631B-6644-9800-35EE85FC1BAA}" type="slidenum">
              <a:rPr lang="en-US" smtClean="0">
                <a:solidFill>
                  <a:prstClr val="black">
                    <a:tint val="75000"/>
                  </a:prstClr>
                </a:solidFill>
              </a:rPr>
              <a:pPr/>
              <a:t>1</a:t>
            </a:fld>
            <a:endParaRPr lang="en-US" dirty="0">
              <a:solidFill>
                <a:prstClr val="black">
                  <a:tint val="75000"/>
                </a:prstClr>
              </a:solidFill>
            </a:endParaRPr>
          </a:p>
        </p:txBody>
      </p:sp>
    </p:spTree>
    <p:extLst>
      <p:ext uri="{BB962C8B-B14F-4D97-AF65-F5344CB8AC3E}">
        <p14:creationId xmlns:p14="http://schemas.microsoft.com/office/powerpoint/2010/main" val="3693759880"/>
      </p:ext>
    </p:extLst>
  </p:cSld>
  <p:clrMapOvr>
    <a:masterClrMapping/>
  </p:clrMapOvr>
  <mc:AlternateContent xmlns:mc="http://schemas.openxmlformats.org/markup-compatibility/2006" xmlns:p14="http://schemas.microsoft.com/office/powerpoint/2010/main">
    <mc:Choice Requires="p14">
      <p:transition p14:dur="10"/>
    </mc:Choice>
    <mc:Fallback xmlns="" xmlns:mv="urn:schemas-microsoft-com:mac:vml">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DE587-1486-524F-8123-60C7B1EECC8F}"/>
              </a:ext>
            </a:extLst>
          </p:cNvPr>
          <p:cNvSpPr>
            <a:spLocks noGrp="1"/>
          </p:cNvSpPr>
          <p:nvPr>
            <p:ph type="title"/>
          </p:nvPr>
        </p:nvSpPr>
        <p:spPr/>
        <p:txBody>
          <a:bodyPr>
            <a:noAutofit/>
          </a:bodyPr>
          <a:lstStyle/>
          <a:p>
            <a:r>
              <a:rPr lang="en-US" sz="9600" dirty="0"/>
              <a:t>Who?</a:t>
            </a:r>
          </a:p>
        </p:txBody>
      </p:sp>
      <p:sp>
        <p:nvSpPr>
          <p:cNvPr id="3" name="Content Placeholder 2">
            <a:extLst>
              <a:ext uri="{FF2B5EF4-FFF2-40B4-BE49-F238E27FC236}">
                <a16:creationId xmlns:a16="http://schemas.microsoft.com/office/drawing/2014/main" id="{F41663E7-DD9F-0B4E-87C8-48128413FB54}"/>
              </a:ext>
            </a:extLst>
          </p:cNvPr>
          <p:cNvSpPr>
            <a:spLocks noGrp="1"/>
          </p:cNvSpPr>
          <p:nvPr>
            <p:ph idx="1"/>
          </p:nvPr>
        </p:nvSpPr>
        <p:spPr>
          <a:xfrm>
            <a:off x="457200" y="1600201"/>
            <a:ext cx="8229600" cy="3962400"/>
          </a:xfrm>
        </p:spPr>
        <p:txBody>
          <a:bodyPr>
            <a:normAutofit fontScale="92500" lnSpcReduction="20000"/>
          </a:bodyPr>
          <a:lstStyle/>
          <a:p>
            <a:r>
              <a:rPr lang="en-US" sz="4800" dirty="0"/>
              <a:t>Several directors/heads have volunteered</a:t>
            </a:r>
          </a:p>
          <a:p>
            <a:r>
              <a:rPr lang="en-US" sz="4800" dirty="0"/>
              <a:t>Prefer to go wider</a:t>
            </a:r>
          </a:p>
          <a:p>
            <a:pPr lvl="1"/>
            <a:r>
              <a:rPr lang="en-US" sz="4400" dirty="0"/>
              <a:t>all P&amp;S  (750)</a:t>
            </a:r>
          </a:p>
          <a:p>
            <a:pPr lvl="1"/>
            <a:r>
              <a:rPr lang="en-US" sz="4400" dirty="0"/>
              <a:t>All Merit  (500)</a:t>
            </a:r>
          </a:p>
          <a:p>
            <a:pPr lvl="1"/>
            <a:r>
              <a:rPr lang="en-US" sz="4400" dirty="0"/>
              <a:t>Faculty  (800)</a:t>
            </a:r>
          </a:p>
        </p:txBody>
      </p:sp>
      <p:sp>
        <p:nvSpPr>
          <p:cNvPr id="6" name="Rectangle 5">
            <a:extLst>
              <a:ext uri="{FF2B5EF4-FFF2-40B4-BE49-F238E27FC236}">
                <a16:creationId xmlns:a16="http://schemas.microsoft.com/office/drawing/2014/main" id="{B0DB7F68-43DA-E941-9A42-AE331C70AF5D}"/>
              </a:ext>
            </a:extLst>
          </p:cNvPr>
          <p:cNvSpPr/>
          <p:nvPr/>
        </p:nvSpPr>
        <p:spPr>
          <a:xfrm>
            <a:off x="152400" y="5961618"/>
            <a:ext cx="2104743" cy="369332"/>
          </a:xfrm>
          <a:prstGeom prst="rect">
            <a:avLst/>
          </a:prstGeom>
        </p:spPr>
        <p:txBody>
          <a:bodyPr wrap="none">
            <a:spAutoFit/>
          </a:bodyPr>
          <a:lstStyle/>
          <a:p>
            <a:r>
              <a:rPr lang="en-US" dirty="0">
                <a:solidFill>
                  <a:schemeClr val="bg1"/>
                </a:solidFill>
              </a:rPr>
              <a:t>Information Security</a:t>
            </a:r>
          </a:p>
        </p:txBody>
      </p:sp>
      <p:sp>
        <p:nvSpPr>
          <p:cNvPr id="8" name="Date Placeholder 7">
            <a:extLst>
              <a:ext uri="{FF2B5EF4-FFF2-40B4-BE49-F238E27FC236}">
                <a16:creationId xmlns:a16="http://schemas.microsoft.com/office/drawing/2014/main" id="{7E51C145-FFAF-6341-83F4-115416A709C9}"/>
              </a:ext>
            </a:extLst>
          </p:cNvPr>
          <p:cNvSpPr>
            <a:spLocks noGrp="1"/>
          </p:cNvSpPr>
          <p:nvPr>
            <p:ph type="dt" sz="half" idx="10"/>
          </p:nvPr>
        </p:nvSpPr>
        <p:spPr/>
        <p:txBody>
          <a:bodyPr/>
          <a:lstStyle/>
          <a:p>
            <a:r>
              <a:rPr lang="en-US">
                <a:solidFill>
                  <a:prstClr val="black">
                    <a:tint val="75000"/>
                  </a:prstClr>
                </a:solidFill>
              </a:rPr>
              <a:t>8/23/18</a:t>
            </a:r>
            <a:endParaRPr lang="en-US" dirty="0">
              <a:solidFill>
                <a:prstClr val="black">
                  <a:tint val="75000"/>
                </a:prstClr>
              </a:solidFill>
            </a:endParaRPr>
          </a:p>
        </p:txBody>
      </p:sp>
      <p:sp>
        <p:nvSpPr>
          <p:cNvPr id="9" name="Footer Placeholder 8">
            <a:extLst>
              <a:ext uri="{FF2B5EF4-FFF2-40B4-BE49-F238E27FC236}">
                <a16:creationId xmlns:a16="http://schemas.microsoft.com/office/drawing/2014/main" id="{9E24479E-CAF9-8E4C-AD04-BC320FB78F5A}"/>
              </a:ext>
            </a:extLst>
          </p:cNvPr>
          <p:cNvSpPr>
            <a:spLocks noGrp="1"/>
          </p:cNvSpPr>
          <p:nvPr>
            <p:ph type="ftr" sz="quarter" idx="11"/>
          </p:nvPr>
        </p:nvSpPr>
        <p:spPr/>
        <p:txBody>
          <a:bodyPr/>
          <a:lstStyle/>
          <a:p>
            <a:r>
              <a:rPr lang="en-US">
                <a:solidFill>
                  <a:prstClr val="black">
                    <a:tint val="75000"/>
                  </a:prstClr>
                </a:solidFill>
              </a:rPr>
              <a:t>LT</a:t>
            </a:r>
            <a:endParaRPr lang="en-US" dirty="0">
              <a:solidFill>
                <a:prstClr val="black">
                  <a:tint val="75000"/>
                </a:prstClr>
              </a:solidFill>
            </a:endParaRPr>
          </a:p>
        </p:txBody>
      </p:sp>
      <p:sp>
        <p:nvSpPr>
          <p:cNvPr id="10" name="Slide Number Placeholder 9">
            <a:extLst>
              <a:ext uri="{FF2B5EF4-FFF2-40B4-BE49-F238E27FC236}">
                <a16:creationId xmlns:a16="http://schemas.microsoft.com/office/drawing/2014/main" id="{94ACD461-FA75-5C4D-8651-EA391EA96ECC}"/>
              </a:ext>
            </a:extLst>
          </p:cNvPr>
          <p:cNvSpPr>
            <a:spLocks noGrp="1"/>
          </p:cNvSpPr>
          <p:nvPr>
            <p:ph type="sldNum" sz="quarter" idx="12"/>
          </p:nvPr>
        </p:nvSpPr>
        <p:spPr/>
        <p:txBody>
          <a:bodyPr/>
          <a:lstStyle/>
          <a:p>
            <a:fld id="{261700D2-631B-6644-9800-35EE85FC1BAA}" type="slidenum">
              <a:rPr lang="en-US" smtClean="0">
                <a:solidFill>
                  <a:prstClr val="black">
                    <a:tint val="75000"/>
                  </a:prstClr>
                </a:solidFill>
              </a:rPr>
              <a:pPr/>
              <a:t>10</a:t>
            </a:fld>
            <a:endParaRPr lang="en-US" dirty="0">
              <a:solidFill>
                <a:prstClr val="black">
                  <a:tint val="75000"/>
                </a:prstClr>
              </a:solidFill>
            </a:endParaRPr>
          </a:p>
        </p:txBody>
      </p:sp>
    </p:spTree>
    <p:extLst>
      <p:ext uri="{BB962C8B-B14F-4D97-AF65-F5344CB8AC3E}">
        <p14:creationId xmlns:p14="http://schemas.microsoft.com/office/powerpoint/2010/main" val="1938660075"/>
      </p:ext>
    </p:extLst>
  </p:cSld>
  <p:clrMapOvr>
    <a:masterClrMapping/>
  </p:clrMapOvr>
  <mc:AlternateContent xmlns:mc="http://schemas.openxmlformats.org/markup-compatibility/2006" xmlns:p14="http://schemas.microsoft.com/office/powerpoint/2010/main">
    <mc:Choice Requires="p14">
      <p:transition p14:dur="10"/>
    </mc:Choice>
    <mc:Fallback xmlns="" xmlns:mv="urn:schemas-microsoft-com:mac:vml">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0636C-DC3F-514F-A418-BD57C496C92A}"/>
              </a:ext>
            </a:extLst>
          </p:cNvPr>
          <p:cNvSpPr>
            <a:spLocks noGrp="1"/>
          </p:cNvSpPr>
          <p:nvPr>
            <p:ph type="title"/>
          </p:nvPr>
        </p:nvSpPr>
        <p:spPr>
          <a:xfrm>
            <a:off x="457200" y="2286000"/>
            <a:ext cx="8229600" cy="1143000"/>
          </a:xfrm>
        </p:spPr>
        <p:txBody>
          <a:bodyPr>
            <a:noAutofit/>
          </a:bodyPr>
          <a:lstStyle/>
          <a:p>
            <a:r>
              <a:rPr lang="en-US" sz="9600" dirty="0"/>
              <a:t>Questions?</a:t>
            </a:r>
          </a:p>
        </p:txBody>
      </p:sp>
      <p:sp>
        <p:nvSpPr>
          <p:cNvPr id="3" name="Content Placeholder 2">
            <a:extLst>
              <a:ext uri="{FF2B5EF4-FFF2-40B4-BE49-F238E27FC236}">
                <a16:creationId xmlns:a16="http://schemas.microsoft.com/office/drawing/2014/main" id="{FF30C672-E084-8447-8A65-5B6547C3A99E}"/>
              </a:ext>
            </a:extLst>
          </p:cNvPr>
          <p:cNvSpPr>
            <a:spLocks noGrp="1"/>
          </p:cNvSpPr>
          <p:nvPr>
            <p:ph idx="1"/>
          </p:nvPr>
        </p:nvSpPr>
        <p:spPr/>
        <p:txBody>
          <a:bodyPr/>
          <a:lstStyle/>
          <a:p>
            <a:pPr marL="0" indent="0">
              <a:buNone/>
            </a:pPr>
            <a:r>
              <a:rPr lang="en-US" dirty="0"/>
              <a:t> </a:t>
            </a:r>
          </a:p>
        </p:txBody>
      </p:sp>
      <p:sp>
        <p:nvSpPr>
          <p:cNvPr id="6" name="Rectangle 5">
            <a:extLst>
              <a:ext uri="{FF2B5EF4-FFF2-40B4-BE49-F238E27FC236}">
                <a16:creationId xmlns:a16="http://schemas.microsoft.com/office/drawing/2014/main" id="{E7342100-7AC6-4248-BA1B-91A88361C390}"/>
              </a:ext>
            </a:extLst>
          </p:cNvPr>
          <p:cNvSpPr/>
          <p:nvPr/>
        </p:nvSpPr>
        <p:spPr>
          <a:xfrm>
            <a:off x="152400" y="5932527"/>
            <a:ext cx="2104743" cy="369332"/>
          </a:xfrm>
          <a:prstGeom prst="rect">
            <a:avLst/>
          </a:prstGeom>
        </p:spPr>
        <p:txBody>
          <a:bodyPr wrap="none">
            <a:spAutoFit/>
          </a:bodyPr>
          <a:lstStyle/>
          <a:p>
            <a:r>
              <a:rPr lang="en-US" dirty="0">
                <a:solidFill>
                  <a:schemeClr val="bg1"/>
                </a:solidFill>
              </a:rPr>
              <a:t>Information Security</a:t>
            </a:r>
          </a:p>
        </p:txBody>
      </p:sp>
      <p:sp>
        <p:nvSpPr>
          <p:cNvPr id="8" name="Date Placeholder 7">
            <a:extLst>
              <a:ext uri="{FF2B5EF4-FFF2-40B4-BE49-F238E27FC236}">
                <a16:creationId xmlns:a16="http://schemas.microsoft.com/office/drawing/2014/main" id="{BFF52F7D-34B2-CB4B-A39F-19F380AE6022}"/>
              </a:ext>
            </a:extLst>
          </p:cNvPr>
          <p:cNvSpPr>
            <a:spLocks noGrp="1"/>
          </p:cNvSpPr>
          <p:nvPr>
            <p:ph type="dt" sz="half" idx="10"/>
          </p:nvPr>
        </p:nvSpPr>
        <p:spPr/>
        <p:txBody>
          <a:bodyPr/>
          <a:lstStyle/>
          <a:p>
            <a:r>
              <a:rPr lang="en-US">
                <a:solidFill>
                  <a:prstClr val="black">
                    <a:tint val="75000"/>
                  </a:prstClr>
                </a:solidFill>
              </a:rPr>
              <a:t>8/23/18</a:t>
            </a:r>
            <a:endParaRPr lang="en-US" dirty="0">
              <a:solidFill>
                <a:prstClr val="black">
                  <a:tint val="75000"/>
                </a:prstClr>
              </a:solidFill>
            </a:endParaRPr>
          </a:p>
        </p:txBody>
      </p:sp>
      <p:sp>
        <p:nvSpPr>
          <p:cNvPr id="9" name="Footer Placeholder 8">
            <a:extLst>
              <a:ext uri="{FF2B5EF4-FFF2-40B4-BE49-F238E27FC236}">
                <a16:creationId xmlns:a16="http://schemas.microsoft.com/office/drawing/2014/main" id="{F4A89B97-88A1-A949-AA8B-3866F3CA7B5E}"/>
              </a:ext>
            </a:extLst>
          </p:cNvPr>
          <p:cNvSpPr>
            <a:spLocks noGrp="1"/>
          </p:cNvSpPr>
          <p:nvPr>
            <p:ph type="ftr" sz="quarter" idx="11"/>
          </p:nvPr>
        </p:nvSpPr>
        <p:spPr/>
        <p:txBody>
          <a:bodyPr/>
          <a:lstStyle/>
          <a:p>
            <a:r>
              <a:rPr lang="en-US">
                <a:solidFill>
                  <a:prstClr val="black">
                    <a:tint val="75000"/>
                  </a:prstClr>
                </a:solidFill>
              </a:rPr>
              <a:t>LT</a:t>
            </a:r>
            <a:endParaRPr lang="en-US" dirty="0">
              <a:solidFill>
                <a:prstClr val="black">
                  <a:tint val="75000"/>
                </a:prstClr>
              </a:solidFill>
            </a:endParaRPr>
          </a:p>
        </p:txBody>
      </p:sp>
      <p:sp>
        <p:nvSpPr>
          <p:cNvPr id="10" name="Slide Number Placeholder 9">
            <a:extLst>
              <a:ext uri="{FF2B5EF4-FFF2-40B4-BE49-F238E27FC236}">
                <a16:creationId xmlns:a16="http://schemas.microsoft.com/office/drawing/2014/main" id="{25E82330-0F20-B44F-B5E7-DEDA68691A2B}"/>
              </a:ext>
            </a:extLst>
          </p:cNvPr>
          <p:cNvSpPr>
            <a:spLocks noGrp="1"/>
          </p:cNvSpPr>
          <p:nvPr>
            <p:ph type="sldNum" sz="quarter" idx="12"/>
          </p:nvPr>
        </p:nvSpPr>
        <p:spPr/>
        <p:txBody>
          <a:bodyPr/>
          <a:lstStyle/>
          <a:p>
            <a:fld id="{261700D2-631B-6644-9800-35EE85FC1BAA}" type="slidenum">
              <a:rPr lang="en-US" smtClean="0">
                <a:solidFill>
                  <a:prstClr val="black">
                    <a:tint val="75000"/>
                  </a:prstClr>
                </a:solidFill>
              </a:rPr>
              <a:pPr/>
              <a:t>11</a:t>
            </a:fld>
            <a:endParaRPr lang="en-US" dirty="0">
              <a:solidFill>
                <a:prstClr val="black">
                  <a:tint val="75000"/>
                </a:prstClr>
              </a:solidFill>
            </a:endParaRPr>
          </a:p>
        </p:txBody>
      </p:sp>
    </p:spTree>
    <p:extLst>
      <p:ext uri="{BB962C8B-B14F-4D97-AF65-F5344CB8AC3E}">
        <p14:creationId xmlns:p14="http://schemas.microsoft.com/office/powerpoint/2010/main" val="3758751754"/>
      </p:ext>
    </p:extLst>
  </p:cSld>
  <p:clrMapOvr>
    <a:masterClrMapping/>
  </p:clrMapOvr>
  <mc:AlternateContent xmlns:mc="http://schemas.openxmlformats.org/markup-compatibility/2006" xmlns:p14="http://schemas.microsoft.com/office/powerpoint/2010/main">
    <mc:Choice Requires="p14">
      <p:transition p14:dur="10"/>
    </mc:Choice>
    <mc:Fallback xmlns="" xmlns:mv="urn:schemas-microsoft-com:mac:vml">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6CAC6-A809-214E-ABFF-BA712A9D5C93}"/>
              </a:ext>
            </a:extLst>
          </p:cNvPr>
          <p:cNvSpPr>
            <a:spLocks noGrp="1"/>
          </p:cNvSpPr>
          <p:nvPr>
            <p:ph type="title"/>
          </p:nvPr>
        </p:nvSpPr>
        <p:spPr/>
        <p:txBody>
          <a:bodyPr>
            <a:noAutofit/>
          </a:bodyPr>
          <a:lstStyle/>
          <a:p>
            <a:r>
              <a:rPr lang="en-US" sz="9600" dirty="0"/>
              <a:t>What?</a:t>
            </a:r>
          </a:p>
        </p:txBody>
      </p:sp>
      <p:sp>
        <p:nvSpPr>
          <p:cNvPr id="3" name="Content Placeholder 2">
            <a:extLst>
              <a:ext uri="{FF2B5EF4-FFF2-40B4-BE49-F238E27FC236}">
                <a16:creationId xmlns:a16="http://schemas.microsoft.com/office/drawing/2014/main" id="{B8E3DC7D-8EFE-5747-9496-FBB0F0343286}"/>
              </a:ext>
            </a:extLst>
          </p:cNvPr>
          <p:cNvSpPr>
            <a:spLocks noGrp="1"/>
          </p:cNvSpPr>
          <p:nvPr>
            <p:ph idx="1"/>
          </p:nvPr>
        </p:nvSpPr>
        <p:spPr/>
        <p:txBody>
          <a:bodyPr>
            <a:normAutofit lnSpcReduction="10000"/>
          </a:bodyPr>
          <a:lstStyle/>
          <a:p>
            <a:r>
              <a:rPr lang="en-US" sz="4800" dirty="0"/>
              <a:t>“Phishing” messages from our vendor sent to campus staff and faculty</a:t>
            </a:r>
          </a:p>
          <a:p>
            <a:r>
              <a:rPr lang="en-US" sz="4800" dirty="0"/>
              <a:t>Goal is EDUCATION</a:t>
            </a:r>
          </a:p>
          <a:p>
            <a:r>
              <a:rPr lang="en-US" sz="4800" dirty="0"/>
              <a:t>NEVER punitive</a:t>
            </a:r>
          </a:p>
          <a:p>
            <a:endParaRPr lang="en-US" sz="4800" dirty="0"/>
          </a:p>
        </p:txBody>
      </p:sp>
      <p:sp>
        <p:nvSpPr>
          <p:cNvPr id="7" name="Rectangle 6">
            <a:extLst>
              <a:ext uri="{FF2B5EF4-FFF2-40B4-BE49-F238E27FC236}">
                <a16:creationId xmlns:a16="http://schemas.microsoft.com/office/drawing/2014/main" id="{3CDD6E7A-7BF0-FB4C-A13D-4E4406911CCC}"/>
              </a:ext>
            </a:extLst>
          </p:cNvPr>
          <p:cNvSpPr/>
          <p:nvPr/>
        </p:nvSpPr>
        <p:spPr>
          <a:xfrm>
            <a:off x="228600" y="5987018"/>
            <a:ext cx="2104743" cy="369332"/>
          </a:xfrm>
          <a:prstGeom prst="rect">
            <a:avLst/>
          </a:prstGeom>
        </p:spPr>
        <p:txBody>
          <a:bodyPr wrap="none">
            <a:spAutoFit/>
          </a:bodyPr>
          <a:lstStyle/>
          <a:p>
            <a:r>
              <a:rPr lang="en-US" dirty="0">
                <a:solidFill>
                  <a:schemeClr val="bg1"/>
                </a:solidFill>
              </a:rPr>
              <a:t>Information Security</a:t>
            </a:r>
          </a:p>
        </p:txBody>
      </p:sp>
      <p:sp>
        <p:nvSpPr>
          <p:cNvPr id="9" name="Date Placeholder 8">
            <a:extLst>
              <a:ext uri="{FF2B5EF4-FFF2-40B4-BE49-F238E27FC236}">
                <a16:creationId xmlns:a16="http://schemas.microsoft.com/office/drawing/2014/main" id="{00279106-A700-0E48-A2F4-5964D0FA5B85}"/>
              </a:ext>
            </a:extLst>
          </p:cNvPr>
          <p:cNvSpPr>
            <a:spLocks noGrp="1"/>
          </p:cNvSpPr>
          <p:nvPr>
            <p:ph type="dt" sz="half" idx="10"/>
          </p:nvPr>
        </p:nvSpPr>
        <p:spPr/>
        <p:txBody>
          <a:bodyPr/>
          <a:lstStyle/>
          <a:p>
            <a:r>
              <a:rPr lang="en-US">
                <a:solidFill>
                  <a:prstClr val="black">
                    <a:tint val="75000"/>
                  </a:prstClr>
                </a:solidFill>
              </a:rPr>
              <a:t>8/23/18</a:t>
            </a:r>
            <a:endParaRPr lang="en-US" dirty="0">
              <a:solidFill>
                <a:prstClr val="black">
                  <a:tint val="75000"/>
                </a:prstClr>
              </a:solidFill>
            </a:endParaRPr>
          </a:p>
        </p:txBody>
      </p:sp>
      <p:sp>
        <p:nvSpPr>
          <p:cNvPr id="10" name="Footer Placeholder 9">
            <a:extLst>
              <a:ext uri="{FF2B5EF4-FFF2-40B4-BE49-F238E27FC236}">
                <a16:creationId xmlns:a16="http://schemas.microsoft.com/office/drawing/2014/main" id="{1FA0D219-CC2D-9C45-BF95-6D3C1BAF2140}"/>
              </a:ext>
            </a:extLst>
          </p:cNvPr>
          <p:cNvSpPr>
            <a:spLocks noGrp="1"/>
          </p:cNvSpPr>
          <p:nvPr>
            <p:ph type="ftr" sz="quarter" idx="11"/>
          </p:nvPr>
        </p:nvSpPr>
        <p:spPr/>
        <p:txBody>
          <a:bodyPr/>
          <a:lstStyle/>
          <a:p>
            <a:r>
              <a:rPr lang="en-US">
                <a:solidFill>
                  <a:prstClr val="black">
                    <a:tint val="75000"/>
                  </a:prstClr>
                </a:solidFill>
              </a:rPr>
              <a:t>LT</a:t>
            </a:r>
            <a:endParaRPr lang="en-US" dirty="0">
              <a:solidFill>
                <a:prstClr val="black">
                  <a:tint val="75000"/>
                </a:prstClr>
              </a:solidFill>
            </a:endParaRPr>
          </a:p>
        </p:txBody>
      </p:sp>
      <p:sp>
        <p:nvSpPr>
          <p:cNvPr id="11" name="Slide Number Placeholder 10">
            <a:extLst>
              <a:ext uri="{FF2B5EF4-FFF2-40B4-BE49-F238E27FC236}">
                <a16:creationId xmlns:a16="http://schemas.microsoft.com/office/drawing/2014/main" id="{9E4AEB73-6030-AF44-BFB8-53D2C589D855}"/>
              </a:ext>
            </a:extLst>
          </p:cNvPr>
          <p:cNvSpPr>
            <a:spLocks noGrp="1"/>
          </p:cNvSpPr>
          <p:nvPr>
            <p:ph type="sldNum" sz="quarter" idx="12"/>
          </p:nvPr>
        </p:nvSpPr>
        <p:spPr/>
        <p:txBody>
          <a:bodyPr/>
          <a:lstStyle/>
          <a:p>
            <a:fld id="{261700D2-631B-6644-9800-35EE85FC1BAA}" type="slidenum">
              <a:rPr lang="en-US" smtClean="0">
                <a:solidFill>
                  <a:prstClr val="black">
                    <a:tint val="75000"/>
                  </a:prstClr>
                </a:solidFill>
              </a:rPr>
              <a:pPr/>
              <a:t>2</a:t>
            </a:fld>
            <a:endParaRPr lang="en-US" dirty="0">
              <a:solidFill>
                <a:prstClr val="black">
                  <a:tint val="75000"/>
                </a:prstClr>
              </a:solidFill>
            </a:endParaRPr>
          </a:p>
        </p:txBody>
      </p:sp>
    </p:spTree>
    <p:extLst>
      <p:ext uri="{BB962C8B-B14F-4D97-AF65-F5344CB8AC3E}">
        <p14:creationId xmlns:p14="http://schemas.microsoft.com/office/powerpoint/2010/main" val="316167524"/>
      </p:ext>
    </p:extLst>
  </p:cSld>
  <p:clrMapOvr>
    <a:masterClrMapping/>
  </p:clrMapOvr>
  <mc:AlternateContent xmlns:mc="http://schemas.openxmlformats.org/markup-compatibility/2006" xmlns:p14="http://schemas.microsoft.com/office/powerpoint/2010/main">
    <mc:Choice Requires="p14">
      <p:transition p14:dur="10"/>
    </mc:Choice>
    <mc:Fallback xmlns="" xmlns:mv="urn:schemas-microsoft-com:mac:vml">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5624F-094E-E047-8496-0AD375F4C7EF}"/>
              </a:ext>
            </a:extLst>
          </p:cNvPr>
          <p:cNvSpPr>
            <a:spLocks noGrp="1"/>
          </p:cNvSpPr>
          <p:nvPr>
            <p:ph type="title"/>
          </p:nvPr>
        </p:nvSpPr>
        <p:spPr>
          <a:xfrm>
            <a:off x="457200" y="381000"/>
            <a:ext cx="8229600" cy="1143000"/>
          </a:xfrm>
        </p:spPr>
        <p:txBody>
          <a:bodyPr>
            <a:noAutofit/>
          </a:bodyPr>
          <a:lstStyle/>
          <a:p>
            <a:r>
              <a:rPr lang="en-US" sz="9600" dirty="0"/>
              <a:t>Why?</a:t>
            </a:r>
          </a:p>
        </p:txBody>
      </p:sp>
      <p:sp>
        <p:nvSpPr>
          <p:cNvPr id="3" name="Content Placeholder 2">
            <a:extLst>
              <a:ext uri="{FF2B5EF4-FFF2-40B4-BE49-F238E27FC236}">
                <a16:creationId xmlns:a16="http://schemas.microsoft.com/office/drawing/2014/main" id="{8612D99B-BA3B-8F40-877B-FFD9DD585118}"/>
              </a:ext>
            </a:extLst>
          </p:cNvPr>
          <p:cNvSpPr>
            <a:spLocks noGrp="1"/>
          </p:cNvSpPr>
          <p:nvPr>
            <p:ph idx="1"/>
          </p:nvPr>
        </p:nvSpPr>
        <p:spPr>
          <a:xfrm>
            <a:off x="457200" y="1752601"/>
            <a:ext cx="8229600" cy="3810000"/>
          </a:xfrm>
        </p:spPr>
        <p:txBody>
          <a:bodyPr>
            <a:normAutofit/>
          </a:bodyPr>
          <a:lstStyle/>
          <a:p>
            <a:r>
              <a:rPr lang="en-US" sz="4800" dirty="0"/>
              <a:t>The bad guys do it for fun and profit</a:t>
            </a:r>
          </a:p>
        </p:txBody>
      </p:sp>
      <p:sp>
        <p:nvSpPr>
          <p:cNvPr id="6" name="Rectangle 5">
            <a:extLst>
              <a:ext uri="{FF2B5EF4-FFF2-40B4-BE49-F238E27FC236}">
                <a16:creationId xmlns:a16="http://schemas.microsoft.com/office/drawing/2014/main" id="{D5017B3E-9D67-8947-9858-4A9385D444C7}"/>
              </a:ext>
            </a:extLst>
          </p:cNvPr>
          <p:cNvSpPr/>
          <p:nvPr/>
        </p:nvSpPr>
        <p:spPr>
          <a:xfrm>
            <a:off x="228600" y="5987018"/>
            <a:ext cx="2104743" cy="369332"/>
          </a:xfrm>
          <a:prstGeom prst="rect">
            <a:avLst/>
          </a:prstGeom>
        </p:spPr>
        <p:txBody>
          <a:bodyPr wrap="none">
            <a:spAutoFit/>
          </a:bodyPr>
          <a:lstStyle/>
          <a:p>
            <a:r>
              <a:rPr lang="en-US" dirty="0">
                <a:solidFill>
                  <a:schemeClr val="bg1"/>
                </a:solidFill>
              </a:rPr>
              <a:t>Information Security</a:t>
            </a:r>
          </a:p>
        </p:txBody>
      </p:sp>
      <p:sp>
        <p:nvSpPr>
          <p:cNvPr id="8" name="Date Placeholder 7">
            <a:extLst>
              <a:ext uri="{FF2B5EF4-FFF2-40B4-BE49-F238E27FC236}">
                <a16:creationId xmlns:a16="http://schemas.microsoft.com/office/drawing/2014/main" id="{07BD4987-1673-E64F-9186-89BEE7FE7F2E}"/>
              </a:ext>
            </a:extLst>
          </p:cNvPr>
          <p:cNvSpPr>
            <a:spLocks noGrp="1"/>
          </p:cNvSpPr>
          <p:nvPr>
            <p:ph type="dt" sz="half" idx="10"/>
          </p:nvPr>
        </p:nvSpPr>
        <p:spPr/>
        <p:txBody>
          <a:bodyPr/>
          <a:lstStyle/>
          <a:p>
            <a:r>
              <a:rPr lang="en-US">
                <a:solidFill>
                  <a:prstClr val="black">
                    <a:tint val="75000"/>
                  </a:prstClr>
                </a:solidFill>
              </a:rPr>
              <a:t>8/23/18</a:t>
            </a:r>
            <a:endParaRPr lang="en-US" dirty="0">
              <a:solidFill>
                <a:prstClr val="black">
                  <a:tint val="75000"/>
                </a:prstClr>
              </a:solidFill>
            </a:endParaRPr>
          </a:p>
        </p:txBody>
      </p:sp>
      <p:sp>
        <p:nvSpPr>
          <p:cNvPr id="9" name="Footer Placeholder 8">
            <a:extLst>
              <a:ext uri="{FF2B5EF4-FFF2-40B4-BE49-F238E27FC236}">
                <a16:creationId xmlns:a16="http://schemas.microsoft.com/office/drawing/2014/main" id="{6910F4BF-9358-D348-927B-7F61986FDA5F}"/>
              </a:ext>
            </a:extLst>
          </p:cNvPr>
          <p:cNvSpPr>
            <a:spLocks noGrp="1"/>
          </p:cNvSpPr>
          <p:nvPr>
            <p:ph type="ftr" sz="quarter" idx="11"/>
          </p:nvPr>
        </p:nvSpPr>
        <p:spPr/>
        <p:txBody>
          <a:bodyPr/>
          <a:lstStyle/>
          <a:p>
            <a:r>
              <a:rPr lang="en-US">
                <a:solidFill>
                  <a:prstClr val="black">
                    <a:tint val="75000"/>
                  </a:prstClr>
                </a:solidFill>
              </a:rPr>
              <a:t>LT</a:t>
            </a:r>
            <a:endParaRPr lang="en-US" dirty="0">
              <a:solidFill>
                <a:prstClr val="black">
                  <a:tint val="75000"/>
                </a:prstClr>
              </a:solidFill>
            </a:endParaRPr>
          </a:p>
        </p:txBody>
      </p:sp>
      <p:sp>
        <p:nvSpPr>
          <p:cNvPr id="10" name="Slide Number Placeholder 9">
            <a:extLst>
              <a:ext uri="{FF2B5EF4-FFF2-40B4-BE49-F238E27FC236}">
                <a16:creationId xmlns:a16="http://schemas.microsoft.com/office/drawing/2014/main" id="{3FA95BD0-4648-9746-9B98-2970DD11902B}"/>
              </a:ext>
            </a:extLst>
          </p:cNvPr>
          <p:cNvSpPr>
            <a:spLocks noGrp="1"/>
          </p:cNvSpPr>
          <p:nvPr>
            <p:ph type="sldNum" sz="quarter" idx="12"/>
          </p:nvPr>
        </p:nvSpPr>
        <p:spPr/>
        <p:txBody>
          <a:bodyPr/>
          <a:lstStyle/>
          <a:p>
            <a:fld id="{261700D2-631B-6644-9800-35EE85FC1BAA}" type="slidenum">
              <a:rPr lang="en-US" smtClean="0">
                <a:solidFill>
                  <a:prstClr val="black">
                    <a:tint val="75000"/>
                  </a:prstClr>
                </a:solidFill>
              </a:rPr>
              <a:pPr/>
              <a:t>3</a:t>
            </a:fld>
            <a:endParaRPr lang="en-US" dirty="0">
              <a:solidFill>
                <a:prstClr val="black">
                  <a:tint val="75000"/>
                </a:prstClr>
              </a:solidFill>
            </a:endParaRPr>
          </a:p>
        </p:txBody>
      </p:sp>
    </p:spTree>
    <p:extLst>
      <p:ext uri="{BB962C8B-B14F-4D97-AF65-F5344CB8AC3E}">
        <p14:creationId xmlns:p14="http://schemas.microsoft.com/office/powerpoint/2010/main" val="3473012931"/>
      </p:ext>
    </p:extLst>
  </p:cSld>
  <p:clrMapOvr>
    <a:masterClrMapping/>
  </p:clrMapOvr>
  <mc:AlternateContent xmlns:mc="http://schemas.openxmlformats.org/markup-compatibility/2006" xmlns:p14="http://schemas.microsoft.com/office/powerpoint/2010/main">
    <mc:Choice Requires="p14">
      <p:transition p14:dur="10"/>
    </mc:Choice>
    <mc:Fallback xmlns="" xmlns:mv="urn:schemas-microsoft-com:mac:vml">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C22B43F7-0DA7-C44D-9619-E34D4C9F488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1" y="152400"/>
            <a:ext cx="8839200" cy="5715000"/>
          </a:xfrm>
        </p:spPr>
      </p:pic>
      <p:sp>
        <p:nvSpPr>
          <p:cNvPr id="8" name="Rectangle 7">
            <a:extLst>
              <a:ext uri="{FF2B5EF4-FFF2-40B4-BE49-F238E27FC236}">
                <a16:creationId xmlns:a16="http://schemas.microsoft.com/office/drawing/2014/main" id="{FDC9AC37-737B-D24D-9540-AFE7FCD4D2F7}"/>
              </a:ext>
            </a:extLst>
          </p:cNvPr>
          <p:cNvSpPr/>
          <p:nvPr/>
        </p:nvSpPr>
        <p:spPr>
          <a:xfrm>
            <a:off x="152401" y="5948918"/>
            <a:ext cx="2104743" cy="369332"/>
          </a:xfrm>
          <a:prstGeom prst="rect">
            <a:avLst/>
          </a:prstGeom>
        </p:spPr>
        <p:txBody>
          <a:bodyPr wrap="none">
            <a:spAutoFit/>
          </a:bodyPr>
          <a:lstStyle/>
          <a:p>
            <a:r>
              <a:rPr lang="en-US" dirty="0">
                <a:solidFill>
                  <a:schemeClr val="bg1"/>
                </a:solidFill>
              </a:rPr>
              <a:t>Information Security</a:t>
            </a:r>
          </a:p>
        </p:txBody>
      </p:sp>
      <p:sp>
        <p:nvSpPr>
          <p:cNvPr id="10" name="Date Placeholder 9">
            <a:extLst>
              <a:ext uri="{FF2B5EF4-FFF2-40B4-BE49-F238E27FC236}">
                <a16:creationId xmlns:a16="http://schemas.microsoft.com/office/drawing/2014/main" id="{E6EB1218-B828-4F48-957E-BF17F4AC4F05}"/>
              </a:ext>
            </a:extLst>
          </p:cNvPr>
          <p:cNvSpPr>
            <a:spLocks noGrp="1"/>
          </p:cNvSpPr>
          <p:nvPr>
            <p:ph type="dt" sz="half" idx="10"/>
          </p:nvPr>
        </p:nvSpPr>
        <p:spPr/>
        <p:txBody>
          <a:bodyPr/>
          <a:lstStyle/>
          <a:p>
            <a:r>
              <a:rPr lang="en-US">
                <a:solidFill>
                  <a:prstClr val="black">
                    <a:tint val="75000"/>
                  </a:prstClr>
                </a:solidFill>
              </a:rPr>
              <a:t>8/23/18</a:t>
            </a:r>
            <a:endParaRPr lang="en-US" dirty="0">
              <a:solidFill>
                <a:prstClr val="black">
                  <a:tint val="75000"/>
                </a:prstClr>
              </a:solidFill>
            </a:endParaRPr>
          </a:p>
        </p:txBody>
      </p:sp>
      <p:sp>
        <p:nvSpPr>
          <p:cNvPr id="11" name="Footer Placeholder 10">
            <a:extLst>
              <a:ext uri="{FF2B5EF4-FFF2-40B4-BE49-F238E27FC236}">
                <a16:creationId xmlns:a16="http://schemas.microsoft.com/office/drawing/2014/main" id="{CAF4A3A1-0AD8-3845-89E2-85DA97E264D5}"/>
              </a:ext>
            </a:extLst>
          </p:cNvPr>
          <p:cNvSpPr>
            <a:spLocks noGrp="1"/>
          </p:cNvSpPr>
          <p:nvPr>
            <p:ph type="ftr" sz="quarter" idx="11"/>
          </p:nvPr>
        </p:nvSpPr>
        <p:spPr/>
        <p:txBody>
          <a:bodyPr/>
          <a:lstStyle/>
          <a:p>
            <a:r>
              <a:rPr lang="en-US">
                <a:solidFill>
                  <a:prstClr val="black">
                    <a:tint val="75000"/>
                  </a:prstClr>
                </a:solidFill>
              </a:rPr>
              <a:t>LT</a:t>
            </a:r>
            <a:endParaRPr lang="en-US" dirty="0">
              <a:solidFill>
                <a:prstClr val="black">
                  <a:tint val="75000"/>
                </a:prstClr>
              </a:solidFill>
            </a:endParaRPr>
          </a:p>
        </p:txBody>
      </p:sp>
      <p:sp>
        <p:nvSpPr>
          <p:cNvPr id="12" name="Slide Number Placeholder 11">
            <a:extLst>
              <a:ext uri="{FF2B5EF4-FFF2-40B4-BE49-F238E27FC236}">
                <a16:creationId xmlns:a16="http://schemas.microsoft.com/office/drawing/2014/main" id="{EF8F830F-AEEE-B74F-8FFB-933955A07459}"/>
              </a:ext>
            </a:extLst>
          </p:cNvPr>
          <p:cNvSpPr>
            <a:spLocks noGrp="1"/>
          </p:cNvSpPr>
          <p:nvPr>
            <p:ph type="sldNum" sz="quarter" idx="12"/>
          </p:nvPr>
        </p:nvSpPr>
        <p:spPr/>
        <p:txBody>
          <a:bodyPr/>
          <a:lstStyle/>
          <a:p>
            <a:fld id="{261700D2-631B-6644-9800-35EE85FC1BAA}" type="slidenum">
              <a:rPr lang="en-US" smtClean="0">
                <a:solidFill>
                  <a:prstClr val="black">
                    <a:tint val="75000"/>
                  </a:prstClr>
                </a:solidFill>
              </a:rPr>
              <a:pPr/>
              <a:t>4</a:t>
            </a:fld>
            <a:endParaRPr lang="en-US" dirty="0">
              <a:solidFill>
                <a:prstClr val="black">
                  <a:tint val="75000"/>
                </a:prstClr>
              </a:solidFill>
            </a:endParaRPr>
          </a:p>
        </p:txBody>
      </p:sp>
    </p:spTree>
    <p:extLst>
      <p:ext uri="{BB962C8B-B14F-4D97-AF65-F5344CB8AC3E}">
        <p14:creationId xmlns:p14="http://schemas.microsoft.com/office/powerpoint/2010/main" val="3989902186"/>
      </p:ext>
    </p:extLst>
  </p:cSld>
  <p:clrMapOvr>
    <a:masterClrMapping/>
  </p:clrMapOvr>
  <mc:AlternateContent xmlns:mc="http://schemas.openxmlformats.org/markup-compatibility/2006" xmlns:p14="http://schemas.microsoft.com/office/powerpoint/2010/main">
    <mc:Choice Requires="p14">
      <p:transition p14:dur="10"/>
    </mc:Choice>
    <mc:Fallback xmlns="" xmlns:mv="urn:schemas-microsoft-com:mac:vml">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5624F-094E-E047-8496-0AD375F4C7EF}"/>
              </a:ext>
            </a:extLst>
          </p:cNvPr>
          <p:cNvSpPr>
            <a:spLocks noGrp="1"/>
          </p:cNvSpPr>
          <p:nvPr>
            <p:ph type="title"/>
          </p:nvPr>
        </p:nvSpPr>
        <p:spPr>
          <a:xfrm>
            <a:off x="457200" y="381000"/>
            <a:ext cx="8229600" cy="1143000"/>
          </a:xfrm>
        </p:spPr>
        <p:txBody>
          <a:bodyPr>
            <a:noAutofit/>
          </a:bodyPr>
          <a:lstStyle/>
          <a:p>
            <a:r>
              <a:rPr lang="en-US" sz="9600" dirty="0"/>
              <a:t>Why?</a:t>
            </a:r>
          </a:p>
        </p:txBody>
      </p:sp>
      <p:sp>
        <p:nvSpPr>
          <p:cNvPr id="3" name="Content Placeholder 2">
            <a:extLst>
              <a:ext uri="{FF2B5EF4-FFF2-40B4-BE49-F238E27FC236}">
                <a16:creationId xmlns:a16="http://schemas.microsoft.com/office/drawing/2014/main" id="{8612D99B-BA3B-8F40-877B-FFD9DD585118}"/>
              </a:ext>
            </a:extLst>
          </p:cNvPr>
          <p:cNvSpPr>
            <a:spLocks noGrp="1"/>
          </p:cNvSpPr>
          <p:nvPr>
            <p:ph idx="1"/>
          </p:nvPr>
        </p:nvSpPr>
        <p:spPr>
          <a:xfrm>
            <a:off x="457200" y="1752601"/>
            <a:ext cx="8229600" cy="3810000"/>
          </a:xfrm>
        </p:spPr>
        <p:txBody>
          <a:bodyPr>
            <a:normAutofit lnSpcReduction="10000"/>
          </a:bodyPr>
          <a:lstStyle/>
          <a:p>
            <a:r>
              <a:rPr lang="en-US" sz="4800" dirty="0"/>
              <a:t>The bad guys do it for fun and profit</a:t>
            </a:r>
          </a:p>
          <a:p>
            <a:r>
              <a:rPr lang="en-US" sz="4800" dirty="0"/>
              <a:t>We should do it to ourselves to provide education and training for the campus community</a:t>
            </a:r>
          </a:p>
        </p:txBody>
      </p:sp>
      <p:sp>
        <p:nvSpPr>
          <p:cNvPr id="6" name="Rectangle 5">
            <a:extLst>
              <a:ext uri="{FF2B5EF4-FFF2-40B4-BE49-F238E27FC236}">
                <a16:creationId xmlns:a16="http://schemas.microsoft.com/office/drawing/2014/main" id="{583724E1-2C0D-374D-BABD-3184D939410F}"/>
              </a:ext>
            </a:extLst>
          </p:cNvPr>
          <p:cNvSpPr/>
          <p:nvPr/>
        </p:nvSpPr>
        <p:spPr>
          <a:xfrm>
            <a:off x="228600" y="5948918"/>
            <a:ext cx="2104743" cy="369332"/>
          </a:xfrm>
          <a:prstGeom prst="rect">
            <a:avLst/>
          </a:prstGeom>
        </p:spPr>
        <p:txBody>
          <a:bodyPr wrap="none">
            <a:spAutoFit/>
          </a:bodyPr>
          <a:lstStyle/>
          <a:p>
            <a:r>
              <a:rPr lang="en-US" dirty="0">
                <a:solidFill>
                  <a:schemeClr val="bg1"/>
                </a:solidFill>
              </a:rPr>
              <a:t>Information Security</a:t>
            </a:r>
          </a:p>
        </p:txBody>
      </p:sp>
      <p:sp>
        <p:nvSpPr>
          <p:cNvPr id="8" name="Date Placeholder 7">
            <a:extLst>
              <a:ext uri="{FF2B5EF4-FFF2-40B4-BE49-F238E27FC236}">
                <a16:creationId xmlns:a16="http://schemas.microsoft.com/office/drawing/2014/main" id="{FADE4046-CE57-0A4B-9A4A-E8BCFD124231}"/>
              </a:ext>
            </a:extLst>
          </p:cNvPr>
          <p:cNvSpPr>
            <a:spLocks noGrp="1"/>
          </p:cNvSpPr>
          <p:nvPr>
            <p:ph type="dt" sz="half" idx="10"/>
          </p:nvPr>
        </p:nvSpPr>
        <p:spPr/>
        <p:txBody>
          <a:bodyPr/>
          <a:lstStyle/>
          <a:p>
            <a:r>
              <a:rPr lang="en-US">
                <a:solidFill>
                  <a:prstClr val="black">
                    <a:tint val="75000"/>
                  </a:prstClr>
                </a:solidFill>
              </a:rPr>
              <a:t>8/23/18</a:t>
            </a:r>
            <a:endParaRPr lang="en-US" dirty="0">
              <a:solidFill>
                <a:prstClr val="black">
                  <a:tint val="75000"/>
                </a:prstClr>
              </a:solidFill>
            </a:endParaRPr>
          </a:p>
        </p:txBody>
      </p:sp>
      <p:sp>
        <p:nvSpPr>
          <p:cNvPr id="9" name="Footer Placeholder 8">
            <a:extLst>
              <a:ext uri="{FF2B5EF4-FFF2-40B4-BE49-F238E27FC236}">
                <a16:creationId xmlns:a16="http://schemas.microsoft.com/office/drawing/2014/main" id="{6A17BDF1-5DEC-E84B-AAD6-22C6CD5575B7}"/>
              </a:ext>
            </a:extLst>
          </p:cNvPr>
          <p:cNvSpPr>
            <a:spLocks noGrp="1"/>
          </p:cNvSpPr>
          <p:nvPr>
            <p:ph type="ftr" sz="quarter" idx="11"/>
          </p:nvPr>
        </p:nvSpPr>
        <p:spPr/>
        <p:txBody>
          <a:bodyPr/>
          <a:lstStyle/>
          <a:p>
            <a:r>
              <a:rPr lang="en-US">
                <a:solidFill>
                  <a:prstClr val="black">
                    <a:tint val="75000"/>
                  </a:prstClr>
                </a:solidFill>
              </a:rPr>
              <a:t>LT</a:t>
            </a:r>
            <a:endParaRPr lang="en-US" dirty="0">
              <a:solidFill>
                <a:prstClr val="black">
                  <a:tint val="75000"/>
                </a:prstClr>
              </a:solidFill>
            </a:endParaRPr>
          </a:p>
        </p:txBody>
      </p:sp>
      <p:sp>
        <p:nvSpPr>
          <p:cNvPr id="10" name="Slide Number Placeholder 9">
            <a:extLst>
              <a:ext uri="{FF2B5EF4-FFF2-40B4-BE49-F238E27FC236}">
                <a16:creationId xmlns:a16="http://schemas.microsoft.com/office/drawing/2014/main" id="{B5BE730A-571A-CA42-B591-6B95AF76ACB0}"/>
              </a:ext>
            </a:extLst>
          </p:cNvPr>
          <p:cNvSpPr>
            <a:spLocks noGrp="1"/>
          </p:cNvSpPr>
          <p:nvPr>
            <p:ph type="sldNum" sz="quarter" idx="12"/>
          </p:nvPr>
        </p:nvSpPr>
        <p:spPr/>
        <p:txBody>
          <a:bodyPr/>
          <a:lstStyle/>
          <a:p>
            <a:fld id="{261700D2-631B-6644-9800-35EE85FC1BAA}" type="slidenum">
              <a:rPr lang="en-US" smtClean="0">
                <a:solidFill>
                  <a:prstClr val="black">
                    <a:tint val="75000"/>
                  </a:prstClr>
                </a:solidFill>
              </a:rPr>
              <a:pPr/>
              <a:t>5</a:t>
            </a:fld>
            <a:endParaRPr lang="en-US" dirty="0">
              <a:solidFill>
                <a:prstClr val="black">
                  <a:tint val="75000"/>
                </a:prstClr>
              </a:solidFill>
            </a:endParaRPr>
          </a:p>
        </p:txBody>
      </p:sp>
    </p:spTree>
    <p:extLst>
      <p:ext uri="{BB962C8B-B14F-4D97-AF65-F5344CB8AC3E}">
        <p14:creationId xmlns:p14="http://schemas.microsoft.com/office/powerpoint/2010/main" val="3371601269"/>
      </p:ext>
    </p:extLst>
  </p:cSld>
  <p:clrMapOvr>
    <a:masterClrMapping/>
  </p:clrMapOvr>
  <mc:AlternateContent xmlns:mc="http://schemas.openxmlformats.org/markup-compatibility/2006" xmlns:p14="http://schemas.microsoft.com/office/powerpoint/2010/main">
    <mc:Choice Requires="p14">
      <p:transition p14:dur="10"/>
    </mc:Choice>
    <mc:Fallback xmlns="" xmlns:mv="urn:schemas-microsoft-com:mac:vml">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4">
            <a:extLst>
              <a:ext uri="{FF2B5EF4-FFF2-40B4-BE49-F238E27FC236}">
                <a16:creationId xmlns:a16="http://schemas.microsoft.com/office/drawing/2014/main" id="{9DC3701E-A582-C644-B6B0-F01627C55C23}"/>
              </a:ext>
            </a:extLst>
          </p:cNvPr>
          <p:cNvPicPr>
            <a:picLocks noGrp="1" noChangeAspect="1"/>
          </p:cNvPicPr>
          <p:nvPr>
            <p:ph idx="1"/>
          </p:nvPr>
        </p:nvPicPr>
        <p:blipFill>
          <a:blip r:embed="rId2"/>
          <a:stretch>
            <a:fillRect/>
          </a:stretch>
        </p:blipFill>
        <p:spPr>
          <a:xfrm>
            <a:off x="76201" y="381000"/>
            <a:ext cx="8915400" cy="5149850"/>
          </a:xfrm>
        </p:spPr>
      </p:pic>
      <p:sp>
        <p:nvSpPr>
          <p:cNvPr id="7" name="Rectangle 6">
            <a:extLst>
              <a:ext uri="{FF2B5EF4-FFF2-40B4-BE49-F238E27FC236}">
                <a16:creationId xmlns:a16="http://schemas.microsoft.com/office/drawing/2014/main" id="{0871083F-7F51-7F4F-89D4-C9202E1E957A}"/>
              </a:ext>
            </a:extLst>
          </p:cNvPr>
          <p:cNvSpPr/>
          <p:nvPr/>
        </p:nvSpPr>
        <p:spPr>
          <a:xfrm>
            <a:off x="152400" y="5974318"/>
            <a:ext cx="2104743" cy="369332"/>
          </a:xfrm>
          <a:prstGeom prst="rect">
            <a:avLst/>
          </a:prstGeom>
        </p:spPr>
        <p:txBody>
          <a:bodyPr wrap="none">
            <a:spAutoFit/>
          </a:bodyPr>
          <a:lstStyle/>
          <a:p>
            <a:r>
              <a:rPr lang="en-US" dirty="0">
                <a:solidFill>
                  <a:schemeClr val="bg1"/>
                </a:solidFill>
              </a:rPr>
              <a:t>Information Security</a:t>
            </a:r>
          </a:p>
        </p:txBody>
      </p:sp>
      <p:sp>
        <p:nvSpPr>
          <p:cNvPr id="9" name="Date Placeholder 8">
            <a:extLst>
              <a:ext uri="{FF2B5EF4-FFF2-40B4-BE49-F238E27FC236}">
                <a16:creationId xmlns:a16="http://schemas.microsoft.com/office/drawing/2014/main" id="{7EC479BE-5BA0-8A41-BE64-66818D8C3CA1}"/>
              </a:ext>
            </a:extLst>
          </p:cNvPr>
          <p:cNvSpPr>
            <a:spLocks noGrp="1"/>
          </p:cNvSpPr>
          <p:nvPr>
            <p:ph type="dt" sz="half" idx="10"/>
          </p:nvPr>
        </p:nvSpPr>
        <p:spPr/>
        <p:txBody>
          <a:bodyPr/>
          <a:lstStyle/>
          <a:p>
            <a:r>
              <a:rPr lang="en-US">
                <a:solidFill>
                  <a:prstClr val="black">
                    <a:tint val="75000"/>
                  </a:prstClr>
                </a:solidFill>
              </a:rPr>
              <a:t>8/23/18</a:t>
            </a:r>
            <a:endParaRPr lang="en-US" dirty="0">
              <a:solidFill>
                <a:prstClr val="black">
                  <a:tint val="75000"/>
                </a:prstClr>
              </a:solidFill>
            </a:endParaRPr>
          </a:p>
        </p:txBody>
      </p:sp>
      <p:sp>
        <p:nvSpPr>
          <p:cNvPr id="10" name="Footer Placeholder 9">
            <a:extLst>
              <a:ext uri="{FF2B5EF4-FFF2-40B4-BE49-F238E27FC236}">
                <a16:creationId xmlns:a16="http://schemas.microsoft.com/office/drawing/2014/main" id="{61A26965-FDC5-0B44-B150-7C2710FEEE51}"/>
              </a:ext>
            </a:extLst>
          </p:cNvPr>
          <p:cNvSpPr>
            <a:spLocks noGrp="1"/>
          </p:cNvSpPr>
          <p:nvPr>
            <p:ph type="ftr" sz="quarter" idx="11"/>
          </p:nvPr>
        </p:nvSpPr>
        <p:spPr/>
        <p:txBody>
          <a:bodyPr/>
          <a:lstStyle/>
          <a:p>
            <a:r>
              <a:rPr lang="en-US">
                <a:solidFill>
                  <a:prstClr val="black">
                    <a:tint val="75000"/>
                  </a:prstClr>
                </a:solidFill>
              </a:rPr>
              <a:t>LT</a:t>
            </a:r>
            <a:endParaRPr lang="en-US" dirty="0">
              <a:solidFill>
                <a:prstClr val="black">
                  <a:tint val="75000"/>
                </a:prstClr>
              </a:solidFill>
            </a:endParaRPr>
          </a:p>
        </p:txBody>
      </p:sp>
      <p:sp>
        <p:nvSpPr>
          <p:cNvPr id="11" name="Slide Number Placeholder 10">
            <a:extLst>
              <a:ext uri="{FF2B5EF4-FFF2-40B4-BE49-F238E27FC236}">
                <a16:creationId xmlns:a16="http://schemas.microsoft.com/office/drawing/2014/main" id="{D98906BB-CD55-7347-9F12-5747CE1CFEBA}"/>
              </a:ext>
            </a:extLst>
          </p:cNvPr>
          <p:cNvSpPr>
            <a:spLocks noGrp="1"/>
          </p:cNvSpPr>
          <p:nvPr>
            <p:ph type="sldNum" sz="quarter" idx="12"/>
          </p:nvPr>
        </p:nvSpPr>
        <p:spPr/>
        <p:txBody>
          <a:bodyPr/>
          <a:lstStyle/>
          <a:p>
            <a:fld id="{261700D2-631B-6644-9800-35EE85FC1BAA}" type="slidenum">
              <a:rPr lang="en-US" smtClean="0">
                <a:solidFill>
                  <a:prstClr val="black">
                    <a:tint val="75000"/>
                  </a:prstClr>
                </a:solidFill>
              </a:rPr>
              <a:pPr/>
              <a:t>6</a:t>
            </a:fld>
            <a:endParaRPr lang="en-US" dirty="0">
              <a:solidFill>
                <a:prstClr val="black">
                  <a:tint val="75000"/>
                </a:prstClr>
              </a:solidFill>
            </a:endParaRPr>
          </a:p>
        </p:txBody>
      </p:sp>
    </p:spTree>
    <p:extLst>
      <p:ext uri="{BB962C8B-B14F-4D97-AF65-F5344CB8AC3E}">
        <p14:creationId xmlns:p14="http://schemas.microsoft.com/office/powerpoint/2010/main" val="3645609733"/>
      </p:ext>
    </p:extLst>
  </p:cSld>
  <p:clrMapOvr>
    <a:masterClrMapping/>
  </p:clrMapOvr>
  <mc:AlternateContent xmlns:mc="http://schemas.openxmlformats.org/markup-compatibility/2006" xmlns:p14="http://schemas.microsoft.com/office/powerpoint/2010/main">
    <mc:Choice Requires="p14">
      <p:transition p14:dur="10"/>
    </mc:Choice>
    <mc:Fallback xmlns="" xmlns:mv="urn:schemas-microsoft-com:mac:vml">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A20F8-0276-E944-AA06-44EEB0679D7A}"/>
              </a:ext>
            </a:extLst>
          </p:cNvPr>
          <p:cNvSpPr>
            <a:spLocks noGrp="1"/>
          </p:cNvSpPr>
          <p:nvPr>
            <p:ph type="title"/>
          </p:nvPr>
        </p:nvSpPr>
        <p:spPr/>
        <p:txBody>
          <a:bodyPr>
            <a:noAutofit/>
          </a:bodyPr>
          <a:lstStyle/>
          <a:p>
            <a:r>
              <a:rPr lang="en-US" sz="9600" dirty="0"/>
              <a:t>Breaking news…</a:t>
            </a:r>
          </a:p>
        </p:txBody>
      </p:sp>
      <p:sp>
        <p:nvSpPr>
          <p:cNvPr id="3" name="Content Placeholder 2">
            <a:extLst>
              <a:ext uri="{FF2B5EF4-FFF2-40B4-BE49-F238E27FC236}">
                <a16:creationId xmlns:a16="http://schemas.microsoft.com/office/drawing/2014/main" id="{FAD74C8C-360A-FE49-9F89-ECD4995B757F}"/>
              </a:ext>
            </a:extLst>
          </p:cNvPr>
          <p:cNvSpPr>
            <a:spLocks noGrp="1"/>
          </p:cNvSpPr>
          <p:nvPr>
            <p:ph idx="1"/>
          </p:nvPr>
        </p:nvSpPr>
        <p:spPr>
          <a:xfrm>
            <a:off x="457200" y="1410513"/>
            <a:ext cx="8229600" cy="3962400"/>
          </a:xfrm>
        </p:spPr>
        <p:txBody>
          <a:bodyPr>
            <a:noAutofit/>
          </a:bodyPr>
          <a:lstStyle/>
          <a:p>
            <a:pPr marL="0" indent="0">
              <a:buNone/>
            </a:pPr>
            <a:r>
              <a:rPr lang="en-US" sz="2400" dirty="0"/>
              <a:t>On Friday we had a compromised local account send out a phishing message to a lot our our users.  The attacker appeared to go through the compromised account's sent emails and reply to them changing the body of the message to say "Unable to display this email" with a unique link for "Click here to view this message".  It went down hill from there as more users fell for the phish and more messages went out.  The attacker had control of the accounts only a few minutes after users submitted their credentials.  Only thing similar about the links is they were .review domains.  Also all the compromised accounts were logged in from the </a:t>
            </a:r>
            <a:r>
              <a:rPr lang="en-US" sz="2400" dirty="0" err="1"/>
              <a:t>ip</a:t>
            </a:r>
            <a:r>
              <a:rPr lang="en-US" sz="2400" dirty="0"/>
              <a:t> addresses below.  Since Friday we are close to 200 compromised accounts. </a:t>
            </a:r>
          </a:p>
        </p:txBody>
      </p:sp>
      <p:sp>
        <p:nvSpPr>
          <p:cNvPr id="4" name="Date Placeholder 3">
            <a:extLst>
              <a:ext uri="{FF2B5EF4-FFF2-40B4-BE49-F238E27FC236}">
                <a16:creationId xmlns:a16="http://schemas.microsoft.com/office/drawing/2014/main" id="{0780DF8D-4F85-F24A-8E61-7CD01105BADC}"/>
              </a:ext>
            </a:extLst>
          </p:cNvPr>
          <p:cNvSpPr>
            <a:spLocks noGrp="1"/>
          </p:cNvSpPr>
          <p:nvPr>
            <p:ph type="dt" sz="half" idx="10"/>
          </p:nvPr>
        </p:nvSpPr>
        <p:spPr/>
        <p:txBody>
          <a:bodyPr/>
          <a:lstStyle/>
          <a:p>
            <a:r>
              <a:rPr lang="en-US" dirty="0">
                <a:solidFill>
                  <a:prstClr val="black">
                    <a:tint val="75000"/>
                  </a:prstClr>
                </a:solidFill>
              </a:rPr>
              <a:t>8/23/18</a:t>
            </a:r>
          </a:p>
        </p:txBody>
      </p:sp>
      <p:sp>
        <p:nvSpPr>
          <p:cNvPr id="5" name="Footer Placeholder 4">
            <a:extLst>
              <a:ext uri="{FF2B5EF4-FFF2-40B4-BE49-F238E27FC236}">
                <a16:creationId xmlns:a16="http://schemas.microsoft.com/office/drawing/2014/main" id="{9BFC5B34-8F62-D34D-82D1-885BCF626737}"/>
              </a:ext>
            </a:extLst>
          </p:cNvPr>
          <p:cNvSpPr>
            <a:spLocks noGrp="1"/>
          </p:cNvSpPr>
          <p:nvPr>
            <p:ph type="ftr" sz="quarter" idx="11"/>
          </p:nvPr>
        </p:nvSpPr>
        <p:spPr/>
        <p:txBody>
          <a:bodyPr/>
          <a:lstStyle/>
          <a:p>
            <a:r>
              <a:rPr lang="en-US">
                <a:solidFill>
                  <a:prstClr val="black">
                    <a:tint val="75000"/>
                  </a:prstClr>
                </a:solidFill>
              </a:rPr>
              <a:t>LT</a:t>
            </a:r>
            <a:endParaRPr lang="en-US" dirty="0">
              <a:solidFill>
                <a:prstClr val="black">
                  <a:tint val="75000"/>
                </a:prstClr>
              </a:solidFill>
            </a:endParaRPr>
          </a:p>
        </p:txBody>
      </p:sp>
      <p:sp>
        <p:nvSpPr>
          <p:cNvPr id="6" name="Slide Number Placeholder 5">
            <a:extLst>
              <a:ext uri="{FF2B5EF4-FFF2-40B4-BE49-F238E27FC236}">
                <a16:creationId xmlns:a16="http://schemas.microsoft.com/office/drawing/2014/main" id="{9214136B-987F-0540-9223-A3623C5EAF16}"/>
              </a:ext>
            </a:extLst>
          </p:cNvPr>
          <p:cNvSpPr>
            <a:spLocks noGrp="1"/>
          </p:cNvSpPr>
          <p:nvPr>
            <p:ph type="sldNum" sz="quarter" idx="12"/>
          </p:nvPr>
        </p:nvSpPr>
        <p:spPr/>
        <p:txBody>
          <a:bodyPr/>
          <a:lstStyle/>
          <a:p>
            <a:fld id="{261700D2-631B-6644-9800-35EE85FC1BAA}" type="slidenum">
              <a:rPr lang="en-US" smtClean="0">
                <a:solidFill>
                  <a:prstClr val="black">
                    <a:tint val="75000"/>
                  </a:prstClr>
                </a:solidFill>
              </a:rPr>
              <a:pPr/>
              <a:t>7</a:t>
            </a:fld>
            <a:endParaRPr lang="en-US" dirty="0">
              <a:solidFill>
                <a:prstClr val="black">
                  <a:tint val="75000"/>
                </a:prstClr>
              </a:solidFill>
            </a:endParaRPr>
          </a:p>
        </p:txBody>
      </p:sp>
      <p:sp>
        <p:nvSpPr>
          <p:cNvPr id="9" name="TextBox 8">
            <a:extLst>
              <a:ext uri="{FF2B5EF4-FFF2-40B4-BE49-F238E27FC236}">
                <a16:creationId xmlns:a16="http://schemas.microsoft.com/office/drawing/2014/main" id="{98972679-E2CD-0D48-B841-EADAF048CEAA}"/>
              </a:ext>
            </a:extLst>
          </p:cNvPr>
          <p:cNvSpPr txBox="1"/>
          <p:nvPr/>
        </p:nvSpPr>
        <p:spPr>
          <a:xfrm>
            <a:off x="152400" y="5943600"/>
            <a:ext cx="2209800" cy="369332"/>
          </a:xfrm>
          <a:prstGeom prst="rect">
            <a:avLst/>
          </a:prstGeom>
          <a:noFill/>
        </p:spPr>
        <p:txBody>
          <a:bodyPr wrap="square" rtlCol="0">
            <a:spAutoFit/>
          </a:bodyPr>
          <a:lstStyle/>
          <a:p>
            <a:r>
              <a:rPr lang="en-US" dirty="0">
                <a:solidFill>
                  <a:schemeClr val="bg1"/>
                </a:solidFill>
              </a:rPr>
              <a:t>Information Security</a:t>
            </a:r>
          </a:p>
        </p:txBody>
      </p:sp>
    </p:spTree>
    <p:extLst>
      <p:ext uri="{BB962C8B-B14F-4D97-AF65-F5344CB8AC3E}">
        <p14:creationId xmlns:p14="http://schemas.microsoft.com/office/powerpoint/2010/main" val="1686803285"/>
      </p:ext>
    </p:extLst>
  </p:cSld>
  <p:clrMapOvr>
    <a:masterClrMapping/>
  </p:clrMapOvr>
  <mc:AlternateContent xmlns:mc="http://schemas.openxmlformats.org/markup-compatibility/2006" xmlns:p14="http://schemas.microsoft.com/office/powerpoint/2010/main">
    <mc:Choice Requires="p14">
      <p:transition p14:dur="10"/>
    </mc:Choice>
    <mc:Fallback xmlns="" xmlns:mv="urn:schemas-microsoft-com:mac:vml">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1D945-2286-1A4D-A20C-16C80D2C4357}"/>
              </a:ext>
            </a:extLst>
          </p:cNvPr>
          <p:cNvSpPr>
            <a:spLocks noGrp="1"/>
          </p:cNvSpPr>
          <p:nvPr>
            <p:ph type="title"/>
          </p:nvPr>
        </p:nvSpPr>
        <p:spPr/>
        <p:txBody>
          <a:bodyPr>
            <a:noAutofit/>
          </a:bodyPr>
          <a:lstStyle/>
          <a:p>
            <a:r>
              <a:rPr lang="en-US" sz="9600" dirty="0"/>
              <a:t>How?</a:t>
            </a:r>
          </a:p>
        </p:txBody>
      </p:sp>
      <p:sp>
        <p:nvSpPr>
          <p:cNvPr id="3" name="Content Placeholder 2">
            <a:extLst>
              <a:ext uri="{FF2B5EF4-FFF2-40B4-BE49-F238E27FC236}">
                <a16:creationId xmlns:a16="http://schemas.microsoft.com/office/drawing/2014/main" id="{71FD3FE8-19F8-634D-968C-8D4222FC0CEE}"/>
              </a:ext>
            </a:extLst>
          </p:cNvPr>
          <p:cNvSpPr>
            <a:spLocks noGrp="1"/>
          </p:cNvSpPr>
          <p:nvPr>
            <p:ph idx="1"/>
          </p:nvPr>
        </p:nvSpPr>
        <p:spPr/>
        <p:txBody>
          <a:bodyPr>
            <a:normAutofit/>
          </a:bodyPr>
          <a:lstStyle/>
          <a:p>
            <a:r>
              <a:rPr lang="en-US" sz="4800" dirty="0"/>
              <a:t>Series of several messages</a:t>
            </a:r>
          </a:p>
          <a:p>
            <a:r>
              <a:rPr lang="en-US" sz="4800" dirty="0"/>
              <a:t>Over the academic year</a:t>
            </a:r>
          </a:p>
          <a:p>
            <a:r>
              <a:rPr lang="en-US" sz="4800" dirty="0"/>
              <a:t>Begin in October  (NCSAM)</a:t>
            </a:r>
          </a:p>
          <a:p>
            <a:r>
              <a:rPr lang="en-US" sz="4800" dirty="0"/>
              <a:t>Finish by April</a:t>
            </a:r>
          </a:p>
        </p:txBody>
      </p:sp>
      <p:sp>
        <p:nvSpPr>
          <p:cNvPr id="6" name="Rectangle 5">
            <a:extLst>
              <a:ext uri="{FF2B5EF4-FFF2-40B4-BE49-F238E27FC236}">
                <a16:creationId xmlns:a16="http://schemas.microsoft.com/office/drawing/2014/main" id="{A418924F-2199-F743-8971-DB4CEE6F0E38}"/>
              </a:ext>
            </a:extLst>
          </p:cNvPr>
          <p:cNvSpPr/>
          <p:nvPr/>
        </p:nvSpPr>
        <p:spPr>
          <a:xfrm>
            <a:off x="152400" y="5987018"/>
            <a:ext cx="2104743" cy="369332"/>
          </a:xfrm>
          <a:prstGeom prst="rect">
            <a:avLst/>
          </a:prstGeom>
        </p:spPr>
        <p:txBody>
          <a:bodyPr wrap="none">
            <a:spAutoFit/>
          </a:bodyPr>
          <a:lstStyle/>
          <a:p>
            <a:r>
              <a:rPr lang="en-US" dirty="0">
                <a:solidFill>
                  <a:schemeClr val="bg1"/>
                </a:solidFill>
              </a:rPr>
              <a:t>Information Security</a:t>
            </a:r>
          </a:p>
        </p:txBody>
      </p:sp>
      <p:sp>
        <p:nvSpPr>
          <p:cNvPr id="8" name="Date Placeholder 7">
            <a:extLst>
              <a:ext uri="{FF2B5EF4-FFF2-40B4-BE49-F238E27FC236}">
                <a16:creationId xmlns:a16="http://schemas.microsoft.com/office/drawing/2014/main" id="{BFFE1C9D-D424-924D-B820-5F471C31C05F}"/>
              </a:ext>
            </a:extLst>
          </p:cNvPr>
          <p:cNvSpPr>
            <a:spLocks noGrp="1"/>
          </p:cNvSpPr>
          <p:nvPr>
            <p:ph type="dt" sz="half" idx="10"/>
          </p:nvPr>
        </p:nvSpPr>
        <p:spPr/>
        <p:txBody>
          <a:bodyPr/>
          <a:lstStyle/>
          <a:p>
            <a:r>
              <a:rPr lang="en-US">
                <a:solidFill>
                  <a:prstClr val="black">
                    <a:tint val="75000"/>
                  </a:prstClr>
                </a:solidFill>
              </a:rPr>
              <a:t>8/23/18</a:t>
            </a:r>
            <a:endParaRPr lang="en-US" dirty="0">
              <a:solidFill>
                <a:prstClr val="black">
                  <a:tint val="75000"/>
                </a:prstClr>
              </a:solidFill>
            </a:endParaRPr>
          </a:p>
        </p:txBody>
      </p:sp>
      <p:sp>
        <p:nvSpPr>
          <p:cNvPr id="9" name="Footer Placeholder 8">
            <a:extLst>
              <a:ext uri="{FF2B5EF4-FFF2-40B4-BE49-F238E27FC236}">
                <a16:creationId xmlns:a16="http://schemas.microsoft.com/office/drawing/2014/main" id="{0A810149-97B6-F24F-9CC3-AAEF798B147E}"/>
              </a:ext>
            </a:extLst>
          </p:cNvPr>
          <p:cNvSpPr>
            <a:spLocks noGrp="1"/>
          </p:cNvSpPr>
          <p:nvPr>
            <p:ph type="ftr" sz="quarter" idx="11"/>
          </p:nvPr>
        </p:nvSpPr>
        <p:spPr/>
        <p:txBody>
          <a:bodyPr/>
          <a:lstStyle/>
          <a:p>
            <a:r>
              <a:rPr lang="en-US">
                <a:solidFill>
                  <a:prstClr val="black">
                    <a:tint val="75000"/>
                  </a:prstClr>
                </a:solidFill>
              </a:rPr>
              <a:t>LT</a:t>
            </a:r>
            <a:endParaRPr lang="en-US" dirty="0">
              <a:solidFill>
                <a:prstClr val="black">
                  <a:tint val="75000"/>
                </a:prstClr>
              </a:solidFill>
            </a:endParaRPr>
          </a:p>
        </p:txBody>
      </p:sp>
      <p:sp>
        <p:nvSpPr>
          <p:cNvPr id="10" name="Slide Number Placeholder 9">
            <a:extLst>
              <a:ext uri="{FF2B5EF4-FFF2-40B4-BE49-F238E27FC236}">
                <a16:creationId xmlns:a16="http://schemas.microsoft.com/office/drawing/2014/main" id="{EEE5230B-8E84-314C-8232-F84BFBD7D199}"/>
              </a:ext>
            </a:extLst>
          </p:cNvPr>
          <p:cNvSpPr>
            <a:spLocks noGrp="1"/>
          </p:cNvSpPr>
          <p:nvPr>
            <p:ph type="sldNum" sz="quarter" idx="12"/>
          </p:nvPr>
        </p:nvSpPr>
        <p:spPr/>
        <p:txBody>
          <a:bodyPr/>
          <a:lstStyle/>
          <a:p>
            <a:fld id="{261700D2-631B-6644-9800-35EE85FC1BAA}" type="slidenum">
              <a:rPr lang="en-US" smtClean="0">
                <a:solidFill>
                  <a:prstClr val="black">
                    <a:tint val="75000"/>
                  </a:prstClr>
                </a:solidFill>
              </a:rPr>
              <a:pPr/>
              <a:t>8</a:t>
            </a:fld>
            <a:endParaRPr lang="en-US" dirty="0">
              <a:solidFill>
                <a:prstClr val="black">
                  <a:tint val="75000"/>
                </a:prstClr>
              </a:solidFill>
            </a:endParaRPr>
          </a:p>
        </p:txBody>
      </p:sp>
    </p:spTree>
    <p:extLst>
      <p:ext uri="{BB962C8B-B14F-4D97-AF65-F5344CB8AC3E}">
        <p14:creationId xmlns:p14="http://schemas.microsoft.com/office/powerpoint/2010/main" val="2606567995"/>
      </p:ext>
    </p:extLst>
  </p:cSld>
  <p:clrMapOvr>
    <a:masterClrMapping/>
  </p:clrMapOvr>
  <mc:AlternateContent xmlns:mc="http://schemas.openxmlformats.org/markup-compatibility/2006" xmlns:p14="http://schemas.microsoft.com/office/powerpoint/2010/main">
    <mc:Choice Requires="p14">
      <p:transition p14:dur="10"/>
    </mc:Choice>
    <mc:Fallback xmlns="" xmlns:mv="urn:schemas-microsoft-com:mac:vml">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6D01F-29C7-C34C-9ACA-0504023C8739}"/>
              </a:ext>
            </a:extLst>
          </p:cNvPr>
          <p:cNvSpPr>
            <a:spLocks noGrp="1"/>
          </p:cNvSpPr>
          <p:nvPr>
            <p:ph type="title"/>
          </p:nvPr>
        </p:nvSpPr>
        <p:spPr/>
        <p:txBody>
          <a:bodyPr>
            <a:noAutofit/>
          </a:bodyPr>
          <a:lstStyle/>
          <a:p>
            <a:r>
              <a:rPr lang="en-US" sz="9600" dirty="0"/>
              <a:t>Support</a:t>
            </a:r>
          </a:p>
        </p:txBody>
      </p:sp>
      <p:sp>
        <p:nvSpPr>
          <p:cNvPr id="3" name="Content Placeholder 2">
            <a:extLst>
              <a:ext uri="{FF2B5EF4-FFF2-40B4-BE49-F238E27FC236}">
                <a16:creationId xmlns:a16="http://schemas.microsoft.com/office/drawing/2014/main" id="{A620EC44-CF1F-1C41-85B5-F929C79F4A8A}"/>
              </a:ext>
            </a:extLst>
          </p:cNvPr>
          <p:cNvSpPr>
            <a:spLocks noGrp="1"/>
          </p:cNvSpPr>
          <p:nvPr>
            <p:ph idx="1"/>
          </p:nvPr>
        </p:nvSpPr>
        <p:spPr/>
        <p:txBody>
          <a:bodyPr>
            <a:normAutofit fontScale="92500"/>
          </a:bodyPr>
          <a:lstStyle/>
          <a:p>
            <a:r>
              <a:rPr lang="en-US" sz="4800" dirty="0"/>
              <a:t>Security Working Group</a:t>
            </a:r>
          </a:p>
          <a:p>
            <a:r>
              <a:rPr lang="en-US" sz="4800" dirty="0" err="1"/>
              <a:t>UAlbany</a:t>
            </a:r>
            <a:r>
              <a:rPr lang="en-US" sz="4800" dirty="0"/>
              <a:t>, </a:t>
            </a:r>
            <a:r>
              <a:rPr lang="en-US" sz="4800" dirty="0" err="1"/>
              <a:t>UCIrvine</a:t>
            </a:r>
            <a:r>
              <a:rPr lang="en-US" sz="4800" dirty="0"/>
              <a:t>, </a:t>
            </a:r>
            <a:r>
              <a:rPr lang="en-US" sz="4800" dirty="0" err="1"/>
              <a:t>UMiami</a:t>
            </a:r>
            <a:r>
              <a:rPr lang="en-US" sz="4800" dirty="0"/>
              <a:t>, Colorado, Pepperdine, UVA, …</a:t>
            </a:r>
          </a:p>
          <a:p>
            <a:r>
              <a:rPr lang="en-US" sz="4800" dirty="0"/>
              <a:t>Not SUI nor ISU, but …</a:t>
            </a:r>
          </a:p>
          <a:p>
            <a:r>
              <a:rPr lang="en-US" sz="4800" dirty="0"/>
              <a:t>Routine activity in private sector</a:t>
            </a:r>
          </a:p>
        </p:txBody>
      </p:sp>
      <p:sp>
        <p:nvSpPr>
          <p:cNvPr id="9" name="TextBox 8">
            <a:extLst>
              <a:ext uri="{FF2B5EF4-FFF2-40B4-BE49-F238E27FC236}">
                <a16:creationId xmlns:a16="http://schemas.microsoft.com/office/drawing/2014/main" id="{F0EF47C9-6F69-C54C-BF8C-984B807FD8FD}"/>
              </a:ext>
            </a:extLst>
          </p:cNvPr>
          <p:cNvSpPr txBox="1"/>
          <p:nvPr/>
        </p:nvSpPr>
        <p:spPr>
          <a:xfrm>
            <a:off x="152400" y="5961618"/>
            <a:ext cx="2667000" cy="369332"/>
          </a:xfrm>
          <a:prstGeom prst="rect">
            <a:avLst/>
          </a:prstGeom>
          <a:noFill/>
        </p:spPr>
        <p:txBody>
          <a:bodyPr wrap="square" rtlCol="0">
            <a:spAutoFit/>
          </a:bodyPr>
          <a:lstStyle/>
          <a:p>
            <a:r>
              <a:rPr lang="en-US" dirty="0">
                <a:solidFill>
                  <a:schemeClr val="bg1"/>
                </a:solidFill>
              </a:rPr>
              <a:t>Information Security</a:t>
            </a:r>
          </a:p>
        </p:txBody>
      </p:sp>
      <p:sp>
        <p:nvSpPr>
          <p:cNvPr id="11" name="Date Placeholder 10">
            <a:extLst>
              <a:ext uri="{FF2B5EF4-FFF2-40B4-BE49-F238E27FC236}">
                <a16:creationId xmlns:a16="http://schemas.microsoft.com/office/drawing/2014/main" id="{74D57F53-47B0-1649-B32A-69C719CE2EB7}"/>
              </a:ext>
            </a:extLst>
          </p:cNvPr>
          <p:cNvSpPr>
            <a:spLocks noGrp="1"/>
          </p:cNvSpPr>
          <p:nvPr>
            <p:ph type="dt" sz="half" idx="10"/>
          </p:nvPr>
        </p:nvSpPr>
        <p:spPr/>
        <p:txBody>
          <a:bodyPr/>
          <a:lstStyle/>
          <a:p>
            <a:r>
              <a:rPr lang="en-US">
                <a:solidFill>
                  <a:prstClr val="black">
                    <a:tint val="75000"/>
                  </a:prstClr>
                </a:solidFill>
              </a:rPr>
              <a:t>8/23/18</a:t>
            </a:r>
            <a:endParaRPr lang="en-US" dirty="0">
              <a:solidFill>
                <a:prstClr val="black">
                  <a:tint val="75000"/>
                </a:prstClr>
              </a:solidFill>
            </a:endParaRPr>
          </a:p>
        </p:txBody>
      </p:sp>
      <p:sp>
        <p:nvSpPr>
          <p:cNvPr id="12" name="Footer Placeholder 11">
            <a:extLst>
              <a:ext uri="{FF2B5EF4-FFF2-40B4-BE49-F238E27FC236}">
                <a16:creationId xmlns:a16="http://schemas.microsoft.com/office/drawing/2014/main" id="{90F44611-2679-C544-BCC7-45AB57893E4B}"/>
              </a:ext>
            </a:extLst>
          </p:cNvPr>
          <p:cNvSpPr>
            <a:spLocks noGrp="1"/>
          </p:cNvSpPr>
          <p:nvPr>
            <p:ph type="ftr" sz="quarter" idx="11"/>
          </p:nvPr>
        </p:nvSpPr>
        <p:spPr/>
        <p:txBody>
          <a:bodyPr/>
          <a:lstStyle/>
          <a:p>
            <a:r>
              <a:rPr lang="en-US">
                <a:solidFill>
                  <a:prstClr val="black">
                    <a:tint val="75000"/>
                  </a:prstClr>
                </a:solidFill>
              </a:rPr>
              <a:t>LT</a:t>
            </a:r>
            <a:endParaRPr lang="en-US" dirty="0">
              <a:solidFill>
                <a:prstClr val="black">
                  <a:tint val="75000"/>
                </a:prstClr>
              </a:solidFill>
            </a:endParaRPr>
          </a:p>
        </p:txBody>
      </p:sp>
      <p:sp>
        <p:nvSpPr>
          <p:cNvPr id="13" name="Slide Number Placeholder 12">
            <a:extLst>
              <a:ext uri="{FF2B5EF4-FFF2-40B4-BE49-F238E27FC236}">
                <a16:creationId xmlns:a16="http://schemas.microsoft.com/office/drawing/2014/main" id="{ED26283E-7736-E941-9138-CEB7A9209DDA}"/>
              </a:ext>
            </a:extLst>
          </p:cNvPr>
          <p:cNvSpPr>
            <a:spLocks noGrp="1"/>
          </p:cNvSpPr>
          <p:nvPr>
            <p:ph type="sldNum" sz="quarter" idx="12"/>
          </p:nvPr>
        </p:nvSpPr>
        <p:spPr/>
        <p:txBody>
          <a:bodyPr/>
          <a:lstStyle/>
          <a:p>
            <a:fld id="{261700D2-631B-6644-9800-35EE85FC1BAA}" type="slidenum">
              <a:rPr lang="en-US" smtClean="0">
                <a:solidFill>
                  <a:prstClr val="black">
                    <a:tint val="75000"/>
                  </a:prstClr>
                </a:solidFill>
              </a:rPr>
              <a:pPr/>
              <a:t>9</a:t>
            </a:fld>
            <a:endParaRPr lang="en-US" dirty="0">
              <a:solidFill>
                <a:prstClr val="black">
                  <a:tint val="75000"/>
                </a:prstClr>
              </a:solidFill>
            </a:endParaRPr>
          </a:p>
        </p:txBody>
      </p:sp>
    </p:spTree>
    <p:extLst>
      <p:ext uri="{BB962C8B-B14F-4D97-AF65-F5344CB8AC3E}">
        <p14:creationId xmlns:p14="http://schemas.microsoft.com/office/powerpoint/2010/main" val="404257193"/>
      </p:ext>
    </p:extLst>
  </p:cSld>
  <p:clrMapOvr>
    <a:masterClrMapping/>
  </p:clrMapOvr>
  <mc:AlternateContent xmlns:mc="http://schemas.openxmlformats.org/markup-compatibility/2006" xmlns:p14="http://schemas.microsoft.com/office/powerpoint/2010/main">
    <mc:Choice Requires="p14">
      <p:transition p14:dur="10"/>
    </mc:Choice>
    <mc:Fallback xmlns="" xmlns:mv="urn:schemas-microsoft-com:mac:vml">
      <p:transition/>
    </mc:Fallback>
  </mc:AlternateContent>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29381</TotalTime>
  <Words>216</Words>
  <Application>Microsoft Macintosh PowerPoint</Application>
  <PresentationFormat>On-screen Show (4:3)</PresentationFormat>
  <Paragraphs>74</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2_Office Theme</vt:lpstr>
      <vt:lpstr>Self Phishing Senate Presentation September XX, 2018</vt:lpstr>
      <vt:lpstr>What?</vt:lpstr>
      <vt:lpstr>Why?</vt:lpstr>
      <vt:lpstr>PowerPoint Presentation</vt:lpstr>
      <vt:lpstr>Why?</vt:lpstr>
      <vt:lpstr>PowerPoint Presentation</vt:lpstr>
      <vt:lpstr>Breaking news…</vt:lpstr>
      <vt:lpstr>How?</vt:lpstr>
      <vt:lpstr>Support</vt:lpstr>
      <vt:lpstr>Who?</vt:lpstr>
      <vt:lpstr>Questions?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Northern Iowa</dc:title>
  <dc:creator>Emilio Sanchez</dc:creator>
  <cp:lastModifiedBy>Microsoft Office User</cp:lastModifiedBy>
  <cp:revision>147</cp:revision>
  <cp:lastPrinted>2014-06-11T19:14:53Z</cp:lastPrinted>
  <dcterms:created xsi:type="dcterms:W3CDTF">2014-12-11T17:10:12Z</dcterms:created>
  <dcterms:modified xsi:type="dcterms:W3CDTF">2018-08-24T20:19:44Z</dcterms:modified>
</cp:coreProperties>
</file>