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303" r:id="rId2"/>
    <p:sldId id="295" r:id="rId3"/>
    <p:sldId id="298" r:id="rId4"/>
    <p:sldId id="335" r:id="rId5"/>
    <p:sldId id="299" r:id="rId6"/>
    <p:sldId id="30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208"/>
  </p:normalViewPr>
  <p:slideViewPr>
    <p:cSldViewPr snapToGrid="0" snapToObjects="1">
      <p:cViewPr varScale="1">
        <p:scale>
          <a:sx n="104" d="100"/>
          <a:sy n="104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E393E7-C211-924A-AB1F-2404A5E11EFD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4379FC-2DC6-5E4E-B56D-5AEB62368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864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6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t" anchorCtr="0">
            <a:noAutofit/>
          </a:bodyPr>
          <a:lstStyle/>
          <a:p>
            <a:pPr marL="0" indent="0">
              <a:buSzPts val="1400"/>
              <a:buNone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MARK TRANSITIONS TO TIM MCKENNA</a:t>
            </a: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367213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2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44945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2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72179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2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525295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2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598198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2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0185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4E15F-0897-A847-A71A-F61E424294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A06958-BA52-5545-A5D1-ED6F64EB3D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0E974-F53A-6843-80C4-4807486E0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BDC9B-7C3E-9040-8490-62C21B87B779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68CF54-608C-3C42-955F-07ACF3B29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D69B99-4885-2240-8D3B-D98F0AD68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535A-2613-B642-A2BF-FA382686D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37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288F9-6033-C343-AD06-EC7D286C4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AF7B73-7085-474B-8918-F0E8DA4F3B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B432DA-771A-824A-94AC-B6DE8E951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BDC9B-7C3E-9040-8490-62C21B87B779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144286-A981-1B4D-927B-DF8FF6F9B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E1465-45D9-4E4C-9926-AF6B1261D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535A-2613-B642-A2BF-FA382686D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47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6C95B4-852D-E64E-BBD9-FB7C4EDB7E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768CFC-DA3B-D845-953C-CA901CE280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F09089-901D-4B4F-AF7F-7C07FDA17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BDC9B-7C3E-9040-8490-62C21B87B779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382DD-3B13-BF4B-A8A5-DBEB0ECB8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D98F6E-2B81-584C-AE65-4264E57CD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535A-2613-B642-A2BF-FA382686D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535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1_3-Content">
  <p:cSld name="61_3-Conten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03028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32">
          <p15:clr>
            <a:srgbClr val="FBAE40"/>
          </p15:clr>
        </p15:guide>
        <p15:guide id="2" orient="horz" pos="2064">
          <p15:clr>
            <a:srgbClr val="FBAE40"/>
          </p15:clr>
        </p15:guide>
        <p15:guide id="3" pos="674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8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8" name="Google Shape;18;p15"/>
          <p:cNvSpPr txBox="1">
            <a:spLocks noGrp="1"/>
          </p:cNvSpPr>
          <p:nvPr>
            <p:ph type="sldNum" idx="12"/>
          </p:nvPr>
        </p:nvSpPr>
        <p:spPr>
          <a:xfrm>
            <a:off x="11044799" y="613944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19" name="Google Shape;19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71432" y="5747333"/>
            <a:ext cx="2965867" cy="11641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43268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61">
          <p15:clr>
            <a:srgbClr val="FA7B17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2D05E-C03D-F242-8478-9915419CF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E9EAF-CAC0-C847-A124-50D54C29BF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C348D-511C-CD46-B66A-D82C63C2F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BDC9B-7C3E-9040-8490-62C21B87B779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09BA5-85ED-D84D-B696-D66B9DDA3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0F335E-63CA-A441-BE09-E9E1AB3CF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535A-2613-B642-A2BF-FA382686D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034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52C9D-9BE8-2E4F-9F65-82AE9B6CE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F88F8B-EF16-C44F-A649-17A1E19D6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EF555D-CB77-B044-BF46-6D5CC6A0A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BDC9B-7C3E-9040-8490-62C21B87B779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0D39D-9E7A-3E49-B641-5F3042CE3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FAD8C-E89B-0E4F-BAA4-B2D57B5A6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535A-2613-B642-A2BF-FA382686D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2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AB28A-6161-3149-84C1-7BB3CDFAB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B701-2DFA-084D-948D-1B1DD90655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095C97-DCC3-8D4C-A552-7490EAEC0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96AE7E-FD6B-B441-A297-21E32DB3B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BDC9B-7C3E-9040-8490-62C21B87B779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405CBF-80A3-0C4F-A703-2D8C11928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CF35E6-B4FA-4E4E-9781-D20909AF5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535A-2613-B642-A2BF-FA382686D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731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5E599-102E-1D4D-B4E7-C43E7D7EE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B95CAA-DCCD-8845-8EB7-CF92E84574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A73F5A-3B9B-D147-80F4-A85689A369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A9EA8B-1171-A946-BC6D-CC273B21EB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A576C3-CB08-554A-A28E-03E977E60B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554DDB-0341-474F-A544-E15736EBD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BDC9B-7C3E-9040-8490-62C21B87B779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230C72-3E09-F645-AB0F-1C842CACB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4D2584-DC59-5547-9D8F-3FB44A3B7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535A-2613-B642-A2BF-FA382686D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211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6BACB-9B81-DC48-904D-78D6E9C87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346351-C670-B244-8A51-C7895EC66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BDC9B-7C3E-9040-8490-62C21B87B779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73A729-5B65-674A-BE2A-995836BBA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999632-C9E5-8E4A-BC14-4D88C4EA5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535A-2613-B642-A2BF-FA382686D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220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61D99C-3134-A148-96A3-EB37664AF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BDC9B-7C3E-9040-8490-62C21B87B779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A079A-A1A2-E841-8155-B7523DD75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4398E4-9C20-CB42-850F-52F73D73A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535A-2613-B642-A2BF-FA382686D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32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C13D2-2CE3-C640-A7D3-19001E5EA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C925A-E082-6249-BFB2-E6FE85CEC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616632-4A64-0546-8CAF-E6AB5B772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4EFF73-8664-5C4A-9141-2EE60B0FA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BDC9B-7C3E-9040-8490-62C21B87B779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FEF975-D921-714B-8053-577E1B34A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EFFA3B-0D48-CF40-AC3F-C1D66D112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535A-2613-B642-A2BF-FA382686D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52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88E4F-6F55-E342-86F7-1F3728BE6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D8363D-9374-C64A-84F8-1843C4365E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4E2ABE-4157-EA4D-8B71-C518558AF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594321-16C6-9B44-A308-297D68B9D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BDC9B-7C3E-9040-8490-62C21B87B779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BE32BD-96AA-C346-8EB1-2E236D549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62ABB4-3764-BE43-B2AD-3CACAA0B4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535A-2613-B642-A2BF-FA382686D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57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6DB3A8-A638-A84D-AF97-CCB10C30D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B549D9-30A7-A346-A9C3-D853AB273D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56D2E0-56F3-D343-9787-432BC0C457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BDC9B-7C3E-9040-8490-62C21B87B779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C12B1-0D16-C24A-BDD6-21F5373217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6DA2D0-0D4D-194D-A333-B89ED11AB8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2535A-2613-B642-A2BF-FA382686D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943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6"/>
          <p:cNvSpPr/>
          <p:nvPr/>
        </p:nvSpPr>
        <p:spPr>
          <a:xfrm>
            <a:off x="10665725" y="4215225"/>
            <a:ext cx="1526520" cy="2644012"/>
          </a:xfrm>
          <a:custGeom>
            <a:avLst/>
            <a:gdLst/>
            <a:ahLst/>
            <a:cxnLst/>
            <a:rect l="l" t="t" r="r" b="b"/>
            <a:pathLst>
              <a:path w="1526520" h="2644012" extrusionOk="0">
                <a:moveTo>
                  <a:pt x="1526520" y="0"/>
                </a:moveTo>
                <a:lnTo>
                  <a:pt x="1526520" y="2644012"/>
                </a:lnTo>
                <a:lnTo>
                  <a:pt x="0" y="2644012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txBody>
          <a:bodyPr spcFirstLastPara="1" wrap="square" lIns="60951" tIns="30467" rIns="60951" bIns="30467" anchor="ctr" anchorCtr="0">
            <a:noAutofit/>
          </a:bodyPr>
          <a:lstStyle/>
          <a:p>
            <a:pPr algn="ctr" defTabSz="609585">
              <a:buSzPts val="2700"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168" name="Google Shape;168;p6"/>
          <p:cNvSpPr txBox="1"/>
          <p:nvPr/>
        </p:nvSpPr>
        <p:spPr>
          <a:xfrm>
            <a:off x="486498" y="1670860"/>
            <a:ext cx="3480105" cy="405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1" tIns="30467" rIns="60951" bIns="30467" anchor="t" anchorCtr="0">
            <a:noAutofit/>
          </a:bodyPr>
          <a:lstStyle/>
          <a:p>
            <a:pPr algn="ctr" defTabSz="609585"/>
            <a:r>
              <a:rPr lang="en-US" sz="2667" b="1" dirty="0">
                <a:solidFill>
                  <a:srgbClr val="7030A0"/>
                </a:solidFill>
                <a:latin typeface="Arial Black"/>
                <a:ea typeface="Arial Black"/>
                <a:cs typeface="Arial Black"/>
                <a:sym typeface="Arial Black"/>
              </a:rPr>
              <a:t>Strategic</a:t>
            </a:r>
          </a:p>
          <a:p>
            <a:pPr algn="ctr" defTabSz="609585"/>
            <a:r>
              <a:rPr lang="en-US" sz="2667" b="1" dirty="0">
                <a:solidFill>
                  <a:srgbClr val="7030A0"/>
                </a:solidFill>
                <a:latin typeface="Arial Black"/>
                <a:ea typeface="Arial Black"/>
                <a:cs typeface="Arial Black"/>
                <a:sym typeface="Arial Black"/>
              </a:rPr>
              <a:t>Planning</a:t>
            </a:r>
          </a:p>
        </p:txBody>
      </p:sp>
      <p:grpSp>
        <p:nvGrpSpPr>
          <p:cNvPr id="169" name="Google Shape;169;p6"/>
          <p:cNvGrpSpPr/>
          <p:nvPr/>
        </p:nvGrpSpPr>
        <p:grpSpPr>
          <a:xfrm>
            <a:off x="1433349" y="2602867"/>
            <a:ext cx="1478828" cy="208980"/>
            <a:chOff x="8034880" y="4105454"/>
            <a:chExt cx="2218241" cy="313469"/>
          </a:xfrm>
          <a:solidFill>
            <a:srgbClr val="7030A0"/>
          </a:solidFill>
        </p:grpSpPr>
        <p:sp>
          <p:nvSpPr>
            <p:cNvPr id="170" name="Google Shape;170;p6"/>
            <p:cNvSpPr/>
            <p:nvPr/>
          </p:nvSpPr>
          <p:spPr>
            <a:xfrm>
              <a:off x="8034880" y="4105454"/>
              <a:ext cx="2218241" cy="313469"/>
            </a:xfrm>
            <a:custGeom>
              <a:avLst/>
              <a:gdLst/>
              <a:ahLst/>
              <a:cxnLst/>
              <a:rect l="l" t="t" r="r" b="b"/>
              <a:pathLst>
                <a:path w="2218241" h="313469" extrusionOk="0">
                  <a:moveTo>
                    <a:pt x="180982" y="0"/>
                  </a:moveTo>
                  <a:lnTo>
                    <a:pt x="2218241" y="0"/>
                  </a:lnTo>
                  <a:lnTo>
                    <a:pt x="2037259" y="313469"/>
                  </a:lnTo>
                  <a:lnTo>
                    <a:pt x="0" y="31346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60951" tIns="30467" rIns="60951" bIns="30467" anchor="ctr" anchorCtr="0">
              <a:noAutofit/>
            </a:bodyPr>
            <a:lstStyle/>
            <a:p>
              <a:pPr algn="ctr" defTabSz="609585">
                <a:buSzPts val="2700"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71" name="Google Shape;171;p6"/>
            <p:cNvSpPr/>
            <p:nvPr/>
          </p:nvSpPr>
          <p:spPr>
            <a:xfrm>
              <a:off x="8225250" y="4108300"/>
              <a:ext cx="1837500" cy="3078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60951" tIns="30467" rIns="60951" bIns="30467" anchor="t" anchorCtr="0">
              <a:noAutofit/>
            </a:bodyPr>
            <a:lstStyle/>
            <a:p>
              <a:pPr algn="ctr" defTabSz="609585">
                <a:buSzPts val="1400"/>
              </a:pPr>
              <a:endParaRPr sz="933" b="1"/>
            </a:p>
          </p:txBody>
        </p:sp>
      </p:grpSp>
    </p:spTree>
    <p:extLst>
      <p:ext uri="{BB962C8B-B14F-4D97-AF65-F5344CB8AC3E}">
        <p14:creationId xmlns:p14="http://schemas.microsoft.com/office/powerpoint/2010/main" val="2664855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289;p13">
            <a:extLst>
              <a:ext uri="{FF2B5EF4-FFF2-40B4-BE49-F238E27FC236}">
                <a16:creationId xmlns:a16="http://schemas.microsoft.com/office/drawing/2014/main" id="{5924BC2A-E0A4-47A3-9124-BFEE2C752968}"/>
              </a:ext>
            </a:extLst>
          </p:cNvPr>
          <p:cNvSpPr txBox="1"/>
          <p:nvPr/>
        </p:nvSpPr>
        <p:spPr>
          <a:xfrm>
            <a:off x="353079" y="337628"/>
            <a:ext cx="11513452" cy="526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1" tIns="30467" rIns="60951" bIns="30467" anchor="t" anchorCtr="0">
            <a:noAutofit/>
          </a:bodyPr>
          <a:lstStyle/>
          <a:p>
            <a:pPr algn="ctr" defTabSz="609585">
              <a:buSzPts val="4000"/>
            </a:pPr>
            <a:r>
              <a:rPr lang="en-US" sz="2667" b="1" dirty="0">
                <a:solidFill>
                  <a:srgbClr val="500678"/>
                </a:solidFill>
                <a:latin typeface="Arial Black"/>
                <a:ea typeface="Arial Black"/>
                <a:cs typeface="Arial Black"/>
                <a:sym typeface="Arial Black"/>
              </a:rPr>
              <a:t>2023-28 STRATEGIC PLANNING PROCESS</a:t>
            </a:r>
            <a:endParaRPr sz="2667" b="1" dirty="0">
              <a:solidFill>
                <a:srgbClr val="500678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grpSp>
        <p:nvGrpSpPr>
          <p:cNvPr id="7" name="Google Shape;290;p13">
            <a:extLst>
              <a:ext uri="{FF2B5EF4-FFF2-40B4-BE49-F238E27FC236}">
                <a16:creationId xmlns:a16="http://schemas.microsoft.com/office/drawing/2014/main" id="{B4E56072-8B24-419C-9F06-262AADB24A48}"/>
              </a:ext>
            </a:extLst>
          </p:cNvPr>
          <p:cNvGrpSpPr/>
          <p:nvPr/>
        </p:nvGrpSpPr>
        <p:grpSpPr>
          <a:xfrm>
            <a:off x="5281814" y="957861"/>
            <a:ext cx="1478828" cy="208980"/>
            <a:chOff x="8034880" y="4105454"/>
            <a:chExt cx="2218241" cy="313469"/>
          </a:xfrm>
        </p:grpSpPr>
        <p:sp>
          <p:nvSpPr>
            <p:cNvPr id="8" name="Google Shape;291;p13">
              <a:extLst>
                <a:ext uri="{FF2B5EF4-FFF2-40B4-BE49-F238E27FC236}">
                  <a16:creationId xmlns:a16="http://schemas.microsoft.com/office/drawing/2014/main" id="{A8989979-49DC-438D-8D02-8FEFA71DF6D7}"/>
                </a:ext>
              </a:extLst>
            </p:cNvPr>
            <p:cNvSpPr/>
            <p:nvPr/>
          </p:nvSpPr>
          <p:spPr>
            <a:xfrm>
              <a:off x="8034880" y="4105454"/>
              <a:ext cx="2218241" cy="313469"/>
            </a:xfrm>
            <a:custGeom>
              <a:avLst/>
              <a:gdLst/>
              <a:ahLst/>
              <a:cxnLst/>
              <a:rect l="l" t="t" r="r" b="b"/>
              <a:pathLst>
                <a:path w="2218241" h="313469" extrusionOk="0">
                  <a:moveTo>
                    <a:pt x="180982" y="0"/>
                  </a:moveTo>
                  <a:lnTo>
                    <a:pt x="2218241" y="0"/>
                  </a:lnTo>
                  <a:lnTo>
                    <a:pt x="2037259" y="313469"/>
                  </a:lnTo>
                  <a:lnTo>
                    <a:pt x="0" y="31346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0951" tIns="30467" rIns="60951" bIns="30467" anchor="ctr" anchorCtr="0">
              <a:noAutofit/>
            </a:bodyPr>
            <a:lstStyle/>
            <a:p>
              <a:pPr algn="ctr" defTabSz="609585">
                <a:buSzPts val="2700"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9" name="Google Shape;292;p13">
              <a:extLst>
                <a:ext uri="{FF2B5EF4-FFF2-40B4-BE49-F238E27FC236}">
                  <a16:creationId xmlns:a16="http://schemas.microsoft.com/office/drawing/2014/main" id="{159ED549-9870-4982-84AA-9A14AF853A9B}"/>
                </a:ext>
              </a:extLst>
            </p:cNvPr>
            <p:cNvSpPr/>
            <p:nvPr/>
          </p:nvSpPr>
          <p:spPr>
            <a:xfrm>
              <a:off x="8225250" y="4108300"/>
              <a:ext cx="18375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1" tIns="30467" rIns="60951" bIns="30467" anchor="t" anchorCtr="0">
              <a:noAutofit/>
            </a:bodyPr>
            <a:lstStyle/>
            <a:p>
              <a:pPr algn="ctr" defTabSz="609585">
                <a:buSzPts val="1400"/>
              </a:pPr>
              <a:endParaRPr sz="933" b="1"/>
            </a:p>
          </p:txBody>
        </p:sp>
      </p:grpSp>
      <p:sp>
        <p:nvSpPr>
          <p:cNvPr id="10" name="Google Shape;283;p13">
            <a:extLst>
              <a:ext uri="{FF2B5EF4-FFF2-40B4-BE49-F238E27FC236}">
                <a16:creationId xmlns:a16="http://schemas.microsoft.com/office/drawing/2014/main" id="{78BBB284-89D6-4FFD-89F9-39A483550300}"/>
              </a:ext>
            </a:extLst>
          </p:cNvPr>
          <p:cNvSpPr/>
          <p:nvPr/>
        </p:nvSpPr>
        <p:spPr>
          <a:xfrm>
            <a:off x="650379" y="1507652"/>
            <a:ext cx="2874200" cy="10654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1" tIns="30467" rIns="60951" bIns="30467" anchor="b" anchorCtr="0">
            <a:noAutofit/>
          </a:bodyPr>
          <a:lstStyle/>
          <a:p>
            <a:pPr algn="ctr" defTabSz="609585">
              <a:buSzPts val="2600"/>
            </a:pPr>
            <a:r>
              <a:rPr lang="en-US" sz="1733" dirty="0">
                <a:solidFill>
                  <a:srgbClr val="262626"/>
                </a:solidFill>
              </a:rPr>
              <a:t>AUGUST </a:t>
            </a:r>
            <a:endParaRPr sz="1733" dirty="0">
              <a:solidFill>
                <a:srgbClr val="262626"/>
              </a:solidFill>
            </a:endParaRPr>
          </a:p>
          <a:p>
            <a:pPr algn="ctr" defTabSz="609585">
              <a:spcBef>
                <a:spcPts val="800"/>
              </a:spcBef>
              <a:buSzPts val="2600"/>
            </a:pPr>
            <a:r>
              <a:rPr lang="en-US" sz="1733" b="1" dirty="0"/>
              <a:t>Strategic Planning Process Launch</a:t>
            </a:r>
            <a:endParaRPr sz="1733" b="1" dirty="0"/>
          </a:p>
        </p:txBody>
      </p:sp>
      <p:sp>
        <p:nvSpPr>
          <p:cNvPr id="11" name="Google Shape;286;p13">
            <a:extLst>
              <a:ext uri="{FF2B5EF4-FFF2-40B4-BE49-F238E27FC236}">
                <a16:creationId xmlns:a16="http://schemas.microsoft.com/office/drawing/2014/main" id="{B2F7F2B7-49C7-44A9-9135-EAD1B177CBD8}"/>
              </a:ext>
            </a:extLst>
          </p:cNvPr>
          <p:cNvSpPr/>
          <p:nvPr/>
        </p:nvSpPr>
        <p:spPr>
          <a:xfrm>
            <a:off x="3964230" y="1476126"/>
            <a:ext cx="4107151" cy="1097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1" tIns="30467" rIns="60951" bIns="30467" anchor="b" anchorCtr="0">
            <a:noAutofit/>
          </a:bodyPr>
          <a:lstStyle/>
          <a:p>
            <a:pPr algn="ctr" defTabSz="609585">
              <a:buSzPts val="2600"/>
            </a:pPr>
            <a:r>
              <a:rPr lang="en-US" sz="1733" dirty="0">
                <a:solidFill>
                  <a:srgbClr val="262626"/>
                </a:solidFill>
              </a:rPr>
              <a:t>OCTOBER-DECEMBER</a:t>
            </a:r>
            <a:endParaRPr sz="1733" dirty="0">
              <a:solidFill>
                <a:srgbClr val="262626"/>
              </a:solidFill>
            </a:endParaRPr>
          </a:p>
          <a:p>
            <a:pPr algn="ctr" defTabSz="609585">
              <a:spcBef>
                <a:spcPts val="800"/>
              </a:spcBef>
              <a:buSzPts val="2600"/>
            </a:pPr>
            <a:r>
              <a:rPr lang="en-US" sz="1733" b="1" dirty="0"/>
              <a:t>Campus and Community Input Gathering Sessions and Survey</a:t>
            </a:r>
            <a:endParaRPr sz="1733" b="1" dirty="0"/>
          </a:p>
        </p:txBody>
      </p:sp>
      <p:sp>
        <p:nvSpPr>
          <p:cNvPr id="12" name="Google Shape;287;p13">
            <a:extLst>
              <a:ext uri="{FF2B5EF4-FFF2-40B4-BE49-F238E27FC236}">
                <a16:creationId xmlns:a16="http://schemas.microsoft.com/office/drawing/2014/main" id="{8B9E4905-5DD0-405F-9C07-838931094AE3}"/>
              </a:ext>
            </a:extLst>
          </p:cNvPr>
          <p:cNvSpPr/>
          <p:nvPr/>
        </p:nvSpPr>
        <p:spPr>
          <a:xfrm>
            <a:off x="8511031" y="1543805"/>
            <a:ext cx="2874200" cy="741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1" tIns="30467" rIns="60951" bIns="30467" anchor="b" anchorCtr="0">
            <a:noAutofit/>
          </a:bodyPr>
          <a:lstStyle/>
          <a:p>
            <a:pPr algn="ctr" defTabSz="609585">
              <a:buSzPts val="2600"/>
            </a:pPr>
            <a:r>
              <a:rPr lang="en-US" sz="1733" dirty="0">
                <a:solidFill>
                  <a:srgbClr val="262626"/>
                </a:solidFill>
              </a:rPr>
              <a:t>APRIL</a:t>
            </a:r>
            <a:endParaRPr sz="1733" dirty="0">
              <a:solidFill>
                <a:srgbClr val="262626"/>
              </a:solidFill>
            </a:endParaRPr>
          </a:p>
          <a:p>
            <a:pPr algn="ctr" defTabSz="609585">
              <a:spcBef>
                <a:spcPts val="800"/>
              </a:spcBef>
              <a:buSzPts val="2600"/>
            </a:pPr>
            <a:r>
              <a:rPr lang="en-US" sz="1733" b="1" dirty="0"/>
              <a:t>Strategic Plan Finalization</a:t>
            </a:r>
            <a:endParaRPr sz="1733" b="1" dirty="0"/>
          </a:p>
        </p:txBody>
      </p:sp>
      <p:cxnSp>
        <p:nvCxnSpPr>
          <p:cNvPr id="13" name="Google Shape;264;p13" descr="e7d195523061f1c0cef09ac28eaae964ec9988a5cce77c8b8C1E4685C6E6B40CD7615480512384A61EE159C6FE0045D14B61E85D0A95589D558B81FFC809322ACC20DC2254D928200A3EA0841B8B18145E4076E2716215F9CA74215B300285468169D7DD1FA2F2873B8815601B39E841862D712EA7F5373BA315BA9E7E16882AEF70AD4E677971A3">
            <a:extLst>
              <a:ext uri="{FF2B5EF4-FFF2-40B4-BE49-F238E27FC236}">
                <a16:creationId xmlns:a16="http://schemas.microsoft.com/office/drawing/2014/main" id="{081BD7FC-882F-413B-BF0A-E7463D8D678F}"/>
              </a:ext>
            </a:extLst>
          </p:cNvPr>
          <p:cNvCxnSpPr/>
          <p:nvPr/>
        </p:nvCxnSpPr>
        <p:spPr>
          <a:xfrm rot="10800000">
            <a:off x="1960725" y="2583691"/>
            <a:ext cx="0" cy="749600"/>
          </a:xfrm>
          <a:prstGeom prst="straightConnector1">
            <a:avLst/>
          </a:prstGeom>
          <a:noFill/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" name="Google Shape;265;p13" descr="e7d195523061f1c0cef09ac28eaae964ec9988a5cce77c8b8C1E4685C6E6B40CD7615480512384A61EE159C6FE0045D14B61E85D0A95589D558B81FFC809322ACC20DC2254D928200A3EA0841B8B18145E4076E2716215F9CA74215B300285468169D7DD1FA2F2873B8815601B39E841862D712EA7F5373BA315BA9E7E16882AEF70AD4E677971A3">
            <a:extLst>
              <a:ext uri="{FF2B5EF4-FFF2-40B4-BE49-F238E27FC236}">
                <a16:creationId xmlns:a16="http://schemas.microsoft.com/office/drawing/2014/main" id="{3C2DC1D5-5121-4AF9-9B2D-C03EB9F041D1}"/>
              </a:ext>
            </a:extLst>
          </p:cNvPr>
          <p:cNvCxnSpPr/>
          <p:nvPr/>
        </p:nvCxnSpPr>
        <p:spPr>
          <a:xfrm rot="10800000">
            <a:off x="6110371" y="2591842"/>
            <a:ext cx="0" cy="752004"/>
          </a:xfrm>
          <a:prstGeom prst="straightConnector1">
            <a:avLst/>
          </a:prstGeom>
          <a:noFill/>
          <a:ln w="12700" cap="flat" cmpd="sng">
            <a:solidFill>
              <a:schemeClr val="accent3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5" name="Google Shape;266;p13" descr="e7d195523061f1c0cef09ac28eaae964ec9988a5cce77c8b8C1E4685C6E6B40CD7615480512384A61EE159C6FE0045D14B61E85D0A95589D558B81FFC809322ACC20DC2254D928200A3EA0841B8B18145E4076E2716215F9CA74215B300285468169D7DD1FA2F2873B8815601B39E841862D712EA7F5373BA315BA9E7E16882AEF70AD4E677971A3">
            <a:extLst>
              <a:ext uri="{FF2B5EF4-FFF2-40B4-BE49-F238E27FC236}">
                <a16:creationId xmlns:a16="http://schemas.microsoft.com/office/drawing/2014/main" id="{C18316B8-763B-468C-A592-3A09B02EF291}"/>
              </a:ext>
            </a:extLst>
          </p:cNvPr>
          <p:cNvCxnSpPr/>
          <p:nvPr/>
        </p:nvCxnSpPr>
        <p:spPr>
          <a:xfrm rot="10800000">
            <a:off x="10037792" y="2591843"/>
            <a:ext cx="0" cy="752004"/>
          </a:xfrm>
          <a:prstGeom prst="straightConnector1">
            <a:avLst/>
          </a:prstGeom>
          <a:noFill/>
          <a:ln w="12700" cap="flat" cmpd="sng">
            <a:solidFill>
              <a:schemeClr val="accent5"/>
            </a:solidFill>
            <a:prstDash val="solid"/>
            <a:miter lim="800000"/>
            <a:headEnd type="none" w="sm" len="sm"/>
            <a:tailEnd type="oval" w="med" len="med"/>
          </a:ln>
        </p:spPr>
      </p:cxnSp>
      <p:grpSp>
        <p:nvGrpSpPr>
          <p:cNvPr id="16" name="Google Shape;271;p13">
            <a:extLst>
              <a:ext uri="{FF2B5EF4-FFF2-40B4-BE49-F238E27FC236}">
                <a16:creationId xmlns:a16="http://schemas.microsoft.com/office/drawing/2014/main" id="{6DA444C1-94A9-45E5-949F-36DE307705EB}"/>
              </a:ext>
            </a:extLst>
          </p:cNvPr>
          <p:cNvGrpSpPr/>
          <p:nvPr/>
        </p:nvGrpSpPr>
        <p:grpSpPr>
          <a:xfrm>
            <a:off x="8968202" y="3058291"/>
            <a:ext cx="2238473" cy="457200"/>
            <a:chOff x="13601431" y="5621470"/>
            <a:chExt cx="3357710" cy="685800"/>
          </a:xfrm>
        </p:grpSpPr>
        <p:sp>
          <p:nvSpPr>
            <p:cNvPr id="17" name="Google Shape;272;p13" descr="e7d195523061f1c0cef09ac28eaae964ec9988a5cce77c8b8C1E4685C6E6B40CD7615480512384A61EE159C6FE0045D14B61E85D0A95589D558B81FFC809322ACC20DC2254D928200A3EA0841B8B18145E4076E2716215F9CA74215B300285468169D7DD1FA2F2873B8815601B39E841862D712EA7F5373BA315BA9E7E16882AEF70AD4E677971A3">
              <a:extLst>
                <a:ext uri="{FF2B5EF4-FFF2-40B4-BE49-F238E27FC236}">
                  <a16:creationId xmlns:a16="http://schemas.microsoft.com/office/drawing/2014/main" id="{83A0AE40-95B6-453F-B18E-2F3FC07E9490}"/>
                </a:ext>
              </a:extLst>
            </p:cNvPr>
            <p:cNvSpPr/>
            <p:nvPr/>
          </p:nvSpPr>
          <p:spPr>
            <a:xfrm>
              <a:off x="13601431" y="5621470"/>
              <a:ext cx="3357710" cy="685800"/>
            </a:xfrm>
            <a:custGeom>
              <a:avLst/>
              <a:gdLst/>
              <a:ahLst/>
              <a:cxnLst/>
              <a:rect l="l" t="t" r="r" b="b"/>
              <a:pathLst>
                <a:path w="3357710" h="685800" extrusionOk="0">
                  <a:moveTo>
                    <a:pt x="395947" y="0"/>
                  </a:moveTo>
                  <a:lnTo>
                    <a:pt x="2927261" y="0"/>
                  </a:lnTo>
                  <a:lnTo>
                    <a:pt x="3053986" y="0"/>
                  </a:lnTo>
                  <a:lnTo>
                    <a:pt x="3357710" y="0"/>
                  </a:lnTo>
                  <a:lnTo>
                    <a:pt x="2961762" y="685800"/>
                  </a:lnTo>
                  <a:lnTo>
                    <a:pt x="2927261" y="685800"/>
                  </a:lnTo>
                  <a:lnTo>
                    <a:pt x="86734" y="685800"/>
                  </a:lnTo>
                  <a:lnTo>
                    <a:pt x="0" y="685800"/>
                  </a:lnTo>
                  <a:lnTo>
                    <a:pt x="39594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60951" tIns="30467" rIns="60951" bIns="30467" anchor="ctr" anchorCtr="0">
              <a:noAutofit/>
            </a:bodyPr>
            <a:lstStyle/>
            <a:p>
              <a:pPr algn="ctr" defTabSz="609585">
                <a:buSzPts val="2700"/>
              </a:pPr>
              <a:endParaRPr>
                <a:solidFill>
                  <a:srgbClr val="FFFFFF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18" name="Google Shape;273;p13">
              <a:extLst>
                <a:ext uri="{FF2B5EF4-FFF2-40B4-BE49-F238E27FC236}">
                  <a16:creationId xmlns:a16="http://schemas.microsoft.com/office/drawing/2014/main" id="{D2F9D938-AE99-4113-94BF-8C80722DC223}"/>
                </a:ext>
              </a:extLst>
            </p:cNvPr>
            <p:cNvSpPr txBox="1"/>
            <p:nvPr/>
          </p:nvSpPr>
          <p:spPr>
            <a:xfrm>
              <a:off x="14114800" y="5733538"/>
              <a:ext cx="20262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1" tIns="30467" rIns="60951" bIns="30467" anchor="t" anchorCtr="0">
              <a:noAutofit/>
            </a:bodyPr>
            <a:lstStyle/>
            <a:p>
              <a:pPr algn="ctr" defTabSz="609585">
                <a:buSzPts val="2400"/>
              </a:pPr>
              <a:endParaRPr sz="16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grpSp>
        <p:nvGrpSpPr>
          <p:cNvPr id="19" name="Google Shape;274;p13">
            <a:extLst>
              <a:ext uri="{FF2B5EF4-FFF2-40B4-BE49-F238E27FC236}">
                <a16:creationId xmlns:a16="http://schemas.microsoft.com/office/drawing/2014/main" id="{CDC66DE0-5148-481E-9CC6-4C5B56ED027B}"/>
              </a:ext>
            </a:extLst>
          </p:cNvPr>
          <p:cNvGrpSpPr/>
          <p:nvPr/>
        </p:nvGrpSpPr>
        <p:grpSpPr>
          <a:xfrm>
            <a:off x="6921168" y="3058291"/>
            <a:ext cx="2238472" cy="457200"/>
            <a:chOff x="10534085" y="5621470"/>
            <a:chExt cx="3357708" cy="685800"/>
          </a:xfrm>
        </p:grpSpPr>
        <p:sp>
          <p:nvSpPr>
            <p:cNvPr id="20" name="Google Shape;275;p13" descr="e7d195523061f1c0cef09ac28eaae964ec9988a5cce77c8b8C1E4685C6E6B40CD7615480512384A61EE159C6FE0045D14B61E85D0A95589D558B81FFC809322ACC20DC2254D928200A3EA0841B8B18145E4076E2716215F9CA74215B300285468169D7DD1FA2F2873B8815601B39E841862D712EA7F5373BA315BA9E7E16882AEF70AD4E677971A3">
              <a:extLst>
                <a:ext uri="{FF2B5EF4-FFF2-40B4-BE49-F238E27FC236}">
                  <a16:creationId xmlns:a16="http://schemas.microsoft.com/office/drawing/2014/main" id="{6A122C02-1F2A-4D70-B2E2-7A43DA08EA15}"/>
                </a:ext>
              </a:extLst>
            </p:cNvPr>
            <p:cNvSpPr/>
            <p:nvPr/>
          </p:nvSpPr>
          <p:spPr>
            <a:xfrm>
              <a:off x="10534085" y="5621470"/>
              <a:ext cx="3357708" cy="685800"/>
            </a:xfrm>
            <a:custGeom>
              <a:avLst/>
              <a:gdLst/>
              <a:ahLst/>
              <a:cxnLst/>
              <a:rect l="l" t="t" r="r" b="b"/>
              <a:pathLst>
                <a:path w="3357708" h="685800" extrusionOk="0">
                  <a:moveTo>
                    <a:pt x="395947" y="0"/>
                  </a:moveTo>
                  <a:lnTo>
                    <a:pt x="2967512" y="0"/>
                  </a:lnTo>
                  <a:lnTo>
                    <a:pt x="3154081" y="0"/>
                  </a:lnTo>
                  <a:lnTo>
                    <a:pt x="3357708" y="0"/>
                  </a:lnTo>
                  <a:lnTo>
                    <a:pt x="2961761" y="685800"/>
                  </a:lnTo>
                  <a:lnTo>
                    <a:pt x="186828" y="685800"/>
                  </a:lnTo>
                  <a:lnTo>
                    <a:pt x="259" y="685800"/>
                  </a:lnTo>
                  <a:lnTo>
                    <a:pt x="0" y="685800"/>
                  </a:lnTo>
                  <a:lnTo>
                    <a:pt x="39594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60951" tIns="30467" rIns="60951" bIns="30467" anchor="ctr" anchorCtr="0">
              <a:noAutofit/>
            </a:bodyPr>
            <a:lstStyle/>
            <a:p>
              <a:pPr algn="ctr" defTabSz="609585">
                <a:buSzPts val="2700"/>
              </a:pPr>
              <a:endParaRPr>
                <a:solidFill>
                  <a:srgbClr val="FFFFFF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21" name="Google Shape;269;p13">
              <a:extLst>
                <a:ext uri="{FF2B5EF4-FFF2-40B4-BE49-F238E27FC236}">
                  <a16:creationId xmlns:a16="http://schemas.microsoft.com/office/drawing/2014/main" id="{973B68BC-BFB3-45F5-AEC6-2B9996FA6CE1}"/>
                </a:ext>
              </a:extLst>
            </p:cNvPr>
            <p:cNvSpPr txBox="1"/>
            <p:nvPr/>
          </p:nvSpPr>
          <p:spPr>
            <a:xfrm>
              <a:off x="11122846" y="5733538"/>
              <a:ext cx="20262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1" tIns="30467" rIns="60951" bIns="30467" anchor="t" anchorCtr="0">
              <a:noAutofit/>
            </a:bodyPr>
            <a:lstStyle/>
            <a:p>
              <a:pPr algn="ctr" defTabSz="609585">
                <a:buSzPts val="2400"/>
              </a:pPr>
              <a:endParaRPr sz="16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grpSp>
        <p:nvGrpSpPr>
          <p:cNvPr id="22" name="Google Shape;276;p13">
            <a:extLst>
              <a:ext uri="{FF2B5EF4-FFF2-40B4-BE49-F238E27FC236}">
                <a16:creationId xmlns:a16="http://schemas.microsoft.com/office/drawing/2014/main" id="{A11B4704-9BF9-4446-9338-373EC7E8EAF5}"/>
              </a:ext>
            </a:extLst>
          </p:cNvPr>
          <p:cNvGrpSpPr/>
          <p:nvPr/>
        </p:nvGrpSpPr>
        <p:grpSpPr>
          <a:xfrm>
            <a:off x="4878408" y="3058291"/>
            <a:ext cx="2238472" cy="457200"/>
            <a:chOff x="7466740" y="5621470"/>
            <a:chExt cx="3357707" cy="685800"/>
          </a:xfrm>
        </p:grpSpPr>
        <p:sp>
          <p:nvSpPr>
            <p:cNvPr id="23" name="Google Shape;277;p13" descr="e7d195523061f1c0cef09ac28eaae964ec9988a5cce77c8b8C1E4685C6E6B40CD7615480512384A61EE159C6FE0045D14B61E85D0A95589D558B81FFC809322ACC20DC2254D928200A3EA0841B8B18145E4076E2716215F9CA74215B300285468169D7DD1FA2F2873B8815601B39E841862D712EA7F5373BA315BA9E7E16882AEF70AD4E677971A3">
              <a:extLst>
                <a:ext uri="{FF2B5EF4-FFF2-40B4-BE49-F238E27FC236}">
                  <a16:creationId xmlns:a16="http://schemas.microsoft.com/office/drawing/2014/main" id="{3E725F88-CE43-4217-B4FD-A286C463BBBB}"/>
                </a:ext>
              </a:extLst>
            </p:cNvPr>
            <p:cNvSpPr/>
            <p:nvPr/>
          </p:nvSpPr>
          <p:spPr>
            <a:xfrm>
              <a:off x="7466740" y="5621470"/>
              <a:ext cx="3357707" cy="685800"/>
            </a:xfrm>
            <a:custGeom>
              <a:avLst/>
              <a:gdLst/>
              <a:ahLst/>
              <a:cxnLst/>
              <a:rect l="l" t="t" r="r" b="b"/>
              <a:pathLst>
                <a:path w="3357707" h="685800" extrusionOk="0">
                  <a:moveTo>
                    <a:pt x="395947" y="0"/>
                  </a:moveTo>
                  <a:lnTo>
                    <a:pt x="3067605" y="0"/>
                  </a:lnTo>
                  <a:lnTo>
                    <a:pt x="3254174" y="0"/>
                  </a:lnTo>
                  <a:lnTo>
                    <a:pt x="3357707" y="0"/>
                  </a:lnTo>
                  <a:lnTo>
                    <a:pt x="2961760" y="685800"/>
                  </a:lnTo>
                  <a:lnTo>
                    <a:pt x="286920" y="685800"/>
                  </a:lnTo>
                  <a:lnTo>
                    <a:pt x="100353" y="685800"/>
                  </a:lnTo>
                  <a:lnTo>
                    <a:pt x="0" y="685800"/>
                  </a:lnTo>
                  <a:lnTo>
                    <a:pt x="39594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60951" tIns="30467" rIns="60951" bIns="30467" anchor="ctr" anchorCtr="0">
              <a:noAutofit/>
            </a:bodyPr>
            <a:lstStyle/>
            <a:p>
              <a:pPr algn="ctr" defTabSz="609585">
                <a:buSzPts val="2700"/>
              </a:pPr>
              <a:endParaRPr>
                <a:solidFill>
                  <a:srgbClr val="FFFFFF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24" name="Google Shape;278;p13">
              <a:extLst>
                <a:ext uri="{FF2B5EF4-FFF2-40B4-BE49-F238E27FC236}">
                  <a16:creationId xmlns:a16="http://schemas.microsoft.com/office/drawing/2014/main" id="{FAB9DDED-E120-4283-AE1D-581D63BF5F82}"/>
                </a:ext>
              </a:extLst>
            </p:cNvPr>
            <p:cNvSpPr txBox="1"/>
            <p:nvPr/>
          </p:nvSpPr>
          <p:spPr>
            <a:xfrm>
              <a:off x="8130890" y="5733538"/>
              <a:ext cx="20262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1" tIns="30467" rIns="60951" bIns="30467" anchor="t" anchorCtr="0">
              <a:noAutofit/>
            </a:bodyPr>
            <a:lstStyle/>
            <a:p>
              <a:pPr algn="ctr" defTabSz="609585">
                <a:buSzPts val="2400"/>
              </a:pPr>
              <a:endParaRPr sz="16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sp>
        <p:nvSpPr>
          <p:cNvPr id="25" name="Google Shape;279;p13" descr="e7d195523061f1c0cef09ac28eaae964ec9988a5cce77c8b8C1E4685C6E6B40CD7615480512384A61EE159C6FE0045D14B61E85D0A95589D558B81FFC809322ACC20DC2254D928200A3EA0841B8B18145E4076E2716215F9CA74215B300285468169D7DD1FA2F2873B8815601B39E841862D712EA7F5373BA315BA9E7E16882AEF70AD4E677971A3">
            <a:extLst>
              <a:ext uri="{FF2B5EF4-FFF2-40B4-BE49-F238E27FC236}">
                <a16:creationId xmlns:a16="http://schemas.microsoft.com/office/drawing/2014/main" id="{865851E5-C68E-49A5-A70A-36B918C9AD2B}"/>
              </a:ext>
            </a:extLst>
          </p:cNvPr>
          <p:cNvSpPr/>
          <p:nvPr/>
        </p:nvSpPr>
        <p:spPr>
          <a:xfrm>
            <a:off x="2833509" y="3058291"/>
            <a:ext cx="2238472" cy="457200"/>
          </a:xfrm>
          <a:custGeom>
            <a:avLst/>
            <a:gdLst/>
            <a:ahLst/>
            <a:cxnLst/>
            <a:rect l="l" t="t" r="r" b="b"/>
            <a:pathLst>
              <a:path w="3357707" h="685800" extrusionOk="0">
                <a:moveTo>
                  <a:pt x="395947" y="0"/>
                </a:moveTo>
                <a:lnTo>
                  <a:pt x="3167700" y="0"/>
                </a:lnTo>
                <a:lnTo>
                  <a:pt x="3354267" y="0"/>
                </a:lnTo>
                <a:lnTo>
                  <a:pt x="3357707" y="0"/>
                </a:lnTo>
                <a:lnTo>
                  <a:pt x="2961761" y="685800"/>
                </a:lnTo>
                <a:lnTo>
                  <a:pt x="387014" y="685800"/>
                </a:lnTo>
                <a:lnTo>
                  <a:pt x="200445" y="685800"/>
                </a:lnTo>
                <a:lnTo>
                  <a:pt x="0" y="685800"/>
                </a:lnTo>
                <a:lnTo>
                  <a:pt x="39594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60951" tIns="30467" rIns="60951" bIns="30467" anchor="ctr" anchorCtr="0">
            <a:noAutofit/>
          </a:bodyPr>
          <a:lstStyle/>
          <a:p>
            <a:pPr algn="ctr" defTabSz="609585">
              <a:buSzPts val="2700"/>
            </a:pPr>
            <a:endParaRPr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grpSp>
        <p:nvGrpSpPr>
          <p:cNvPr id="26" name="Google Shape;280;p13">
            <a:extLst>
              <a:ext uri="{FF2B5EF4-FFF2-40B4-BE49-F238E27FC236}">
                <a16:creationId xmlns:a16="http://schemas.microsoft.com/office/drawing/2014/main" id="{7E442EBB-87F2-4C4E-8F7F-C85AFEAB4A80}"/>
              </a:ext>
            </a:extLst>
          </p:cNvPr>
          <p:cNvGrpSpPr/>
          <p:nvPr/>
        </p:nvGrpSpPr>
        <p:grpSpPr>
          <a:xfrm>
            <a:off x="788612" y="3058291"/>
            <a:ext cx="2238473" cy="457200"/>
            <a:chOff x="1332045" y="5621470"/>
            <a:chExt cx="3357709" cy="685800"/>
          </a:xfrm>
        </p:grpSpPr>
        <p:sp>
          <p:nvSpPr>
            <p:cNvPr id="27" name="Google Shape;281;p13" descr="e7d195523061f1c0cef09ac28eaae964ec9988a5cce77c8b8C1E4685C6E6B40CD7615480512384A61EE159C6FE0045D14B61E85D0A95589D558B81FFC809322ACC20DC2254D928200A3EA0841B8B18145E4076E2716215F9CA74215B300285468169D7DD1FA2F2873B8815601B39E841862D712EA7F5373BA315BA9E7E16882AEF70AD4E677971A3">
              <a:extLst>
                <a:ext uri="{FF2B5EF4-FFF2-40B4-BE49-F238E27FC236}">
                  <a16:creationId xmlns:a16="http://schemas.microsoft.com/office/drawing/2014/main" id="{CB96380A-98E0-413A-B1C5-608863EF4BF0}"/>
                </a:ext>
              </a:extLst>
            </p:cNvPr>
            <p:cNvSpPr/>
            <p:nvPr/>
          </p:nvSpPr>
          <p:spPr>
            <a:xfrm>
              <a:off x="1332045" y="5621470"/>
              <a:ext cx="3357709" cy="685800"/>
            </a:xfrm>
            <a:custGeom>
              <a:avLst/>
              <a:gdLst/>
              <a:ahLst/>
              <a:cxnLst/>
              <a:rect l="l" t="t" r="r" b="b"/>
              <a:pathLst>
                <a:path w="3357709" h="685800" extrusionOk="0">
                  <a:moveTo>
                    <a:pt x="395947" y="0"/>
                  </a:moveTo>
                  <a:lnTo>
                    <a:pt x="427266" y="0"/>
                  </a:lnTo>
                  <a:lnTo>
                    <a:pt x="3267793" y="0"/>
                  </a:lnTo>
                  <a:lnTo>
                    <a:pt x="3357709" y="0"/>
                  </a:lnTo>
                  <a:lnTo>
                    <a:pt x="2961762" y="685800"/>
                  </a:lnTo>
                  <a:lnTo>
                    <a:pt x="427266" y="685800"/>
                  </a:lnTo>
                  <a:lnTo>
                    <a:pt x="300540" y="685800"/>
                  </a:lnTo>
                  <a:lnTo>
                    <a:pt x="0" y="685800"/>
                  </a:lnTo>
                  <a:lnTo>
                    <a:pt x="39594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0951" tIns="30467" rIns="60951" bIns="30467" anchor="ctr" anchorCtr="0">
              <a:noAutofit/>
            </a:bodyPr>
            <a:lstStyle/>
            <a:p>
              <a:pPr algn="ctr" defTabSz="609585">
                <a:buSzPts val="2700"/>
              </a:pPr>
              <a:endParaRPr>
                <a:solidFill>
                  <a:srgbClr val="FFFFFF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28" name="Google Shape;282;p13">
              <a:extLst>
                <a:ext uri="{FF2B5EF4-FFF2-40B4-BE49-F238E27FC236}">
                  <a16:creationId xmlns:a16="http://schemas.microsoft.com/office/drawing/2014/main" id="{13A26ECE-C73E-436D-AAAE-161262F34694}"/>
                </a:ext>
              </a:extLst>
            </p:cNvPr>
            <p:cNvSpPr txBox="1"/>
            <p:nvPr/>
          </p:nvSpPr>
          <p:spPr>
            <a:xfrm>
              <a:off x="2089809" y="5677504"/>
              <a:ext cx="20262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1" tIns="30467" rIns="60951" bIns="30467" anchor="t" anchorCtr="0">
              <a:noAutofit/>
            </a:bodyPr>
            <a:lstStyle/>
            <a:p>
              <a:pPr algn="ctr" defTabSz="609585">
                <a:buSzPts val="3000"/>
              </a:pPr>
              <a:r>
                <a:rPr lang="en-US" sz="2000" b="1">
                  <a:solidFill>
                    <a:srgbClr val="FFFFFF"/>
                  </a:solidFill>
                </a:rPr>
                <a:t>2021</a:t>
              </a:r>
              <a:endParaRPr sz="2000" b="1">
                <a:solidFill>
                  <a:srgbClr val="FFFFFF"/>
                </a:solidFill>
              </a:endParaRPr>
            </a:p>
          </p:txBody>
        </p:sp>
      </p:grpSp>
      <p:sp>
        <p:nvSpPr>
          <p:cNvPr id="29" name="Google Shape;288;p13">
            <a:extLst>
              <a:ext uri="{FF2B5EF4-FFF2-40B4-BE49-F238E27FC236}">
                <a16:creationId xmlns:a16="http://schemas.microsoft.com/office/drawing/2014/main" id="{5F2B3AAE-FDE5-435F-9097-91F63729C4F8}"/>
              </a:ext>
            </a:extLst>
          </p:cNvPr>
          <p:cNvSpPr txBox="1"/>
          <p:nvPr/>
        </p:nvSpPr>
        <p:spPr>
          <a:xfrm>
            <a:off x="7329276" y="3095647"/>
            <a:ext cx="1350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1" tIns="30467" rIns="60951" bIns="30467" anchor="t" anchorCtr="0">
            <a:noAutofit/>
          </a:bodyPr>
          <a:lstStyle/>
          <a:p>
            <a:pPr algn="ctr" defTabSz="609585">
              <a:buSzPts val="3000"/>
            </a:pPr>
            <a:r>
              <a:rPr lang="en-US" sz="2000" b="1">
                <a:solidFill>
                  <a:srgbClr val="FFFFFF"/>
                </a:solidFill>
              </a:rPr>
              <a:t>2022</a:t>
            </a:r>
            <a:endParaRPr sz="2000" b="1">
              <a:solidFill>
                <a:srgbClr val="FFFFFF"/>
              </a:solidFill>
            </a:endParaRPr>
          </a:p>
        </p:txBody>
      </p:sp>
      <p:cxnSp>
        <p:nvCxnSpPr>
          <p:cNvPr id="30" name="Google Shape;267;p13" descr="e7d195523061f1c0cef09ac28eaae964ec9988a5cce77c8b8C1E4685C6E6B40CD7615480512384A61EE159C6FE0045D14B61E85D0A95589D558B81FFC809322ACC20DC2254D928200A3EA0841B8B18145E4076E2716215F9CA74215B300285468169D7DD1FA2F2873B8815601B39E841862D712EA7F5373BA315BA9E7E16882AEF70AD4E677971A3">
            <a:extLst>
              <a:ext uri="{FF2B5EF4-FFF2-40B4-BE49-F238E27FC236}">
                <a16:creationId xmlns:a16="http://schemas.microsoft.com/office/drawing/2014/main" id="{41C48BD2-AC0E-4BF4-8410-5612EE416F92}"/>
              </a:ext>
            </a:extLst>
          </p:cNvPr>
          <p:cNvCxnSpPr/>
          <p:nvPr/>
        </p:nvCxnSpPr>
        <p:spPr>
          <a:xfrm rot="10800000">
            <a:off x="3899280" y="3440803"/>
            <a:ext cx="0" cy="749600"/>
          </a:xfrm>
          <a:prstGeom prst="straightConnector1">
            <a:avLst/>
          </a:prstGeom>
          <a:noFill/>
          <a:ln w="12700" cap="flat" cmpd="sng">
            <a:solidFill>
              <a:schemeClr val="accent2"/>
            </a:solidFill>
            <a:prstDash val="solid"/>
            <a:miter lim="800000"/>
            <a:headEnd type="oval" w="med" len="med"/>
            <a:tailEnd type="none" w="sm" len="sm"/>
          </a:ln>
        </p:spPr>
      </p:cxnSp>
      <p:cxnSp>
        <p:nvCxnSpPr>
          <p:cNvPr id="31" name="Google Shape;268;p13" descr="e7d195523061f1c0cef09ac28eaae964ec9988a5cce77c8b8C1E4685C6E6B40CD7615480512384A61EE159C6FE0045D14B61E85D0A95589D558B81FFC809322ACC20DC2254D928200A3EA0841B8B18145E4076E2716215F9CA74215B300285468169D7DD1FA2F2873B8815601B39E841862D712EA7F5373BA315BA9E7E16882AEF70AD4E677971A3">
            <a:extLst>
              <a:ext uri="{FF2B5EF4-FFF2-40B4-BE49-F238E27FC236}">
                <a16:creationId xmlns:a16="http://schemas.microsoft.com/office/drawing/2014/main" id="{62D36F2B-94D9-48CC-8989-E26545E047B0}"/>
              </a:ext>
            </a:extLst>
          </p:cNvPr>
          <p:cNvCxnSpPr/>
          <p:nvPr/>
        </p:nvCxnSpPr>
        <p:spPr>
          <a:xfrm rot="10800000">
            <a:off x="7989076" y="3440803"/>
            <a:ext cx="0" cy="752000"/>
          </a:xfrm>
          <a:prstGeom prst="straightConnector1">
            <a:avLst/>
          </a:prstGeom>
          <a:noFill/>
          <a:ln w="12700" cap="flat" cmpd="sng">
            <a:solidFill>
              <a:schemeClr val="accent4"/>
            </a:solidFill>
            <a:prstDash val="solid"/>
            <a:miter lim="800000"/>
            <a:headEnd type="oval" w="med" len="med"/>
            <a:tailEnd type="none" w="sm" len="sm"/>
          </a:ln>
        </p:spPr>
      </p:cxnSp>
      <p:sp>
        <p:nvSpPr>
          <p:cNvPr id="32" name="Google Shape;284;p13">
            <a:extLst>
              <a:ext uri="{FF2B5EF4-FFF2-40B4-BE49-F238E27FC236}">
                <a16:creationId xmlns:a16="http://schemas.microsoft.com/office/drawing/2014/main" id="{48E9C39E-C6E0-4C2B-A66C-F666118C099E}"/>
              </a:ext>
            </a:extLst>
          </p:cNvPr>
          <p:cNvSpPr/>
          <p:nvPr/>
        </p:nvSpPr>
        <p:spPr>
          <a:xfrm>
            <a:off x="2270022" y="4286199"/>
            <a:ext cx="3463828" cy="1496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1" tIns="30467" rIns="60951" bIns="30467" anchor="t" anchorCtr="0">
            <a:noAutofit/>
          </a:bodyPr>
          <a:lstStyle/>
          <a:p>
            <a:pPr algn="ctr" defTabSz="609585">
              <a:buSzPts val="2600"/>
            </a:pPr>
            <a:r>
              <a:rPr lang="en-US" sz="1733" dirty="0">
                <a:solidFill>
                  <a:srgbClr val="262626"/>
                </a:solidFill>
              </a:rPr>
              <a:t>SEPTEMBER</a:t>
            </a:r>
            <a:endParaRPr sz="1733" dirty="0">
              <a:solidFill>
                <a:srgbClr val="262626"/>
              </a:solidFill>
            </a:endParaRPr>
          </a:p>
          <a:p>
            <a:pPr algn="ctr" defTabSz="609585">
              <a:spcBef>
                <a:spcPts val="800"/>
              </a:spcBef>
              <a:buSzPts val="2600"/>
            </a:pPr>
            <a:r>
              <a:rPr lang="en-US" sz="1733" b="1" dirty="0"/>
              <a:t>Focus on Vision and Mission</a:t>
            </a:r>
            <a:endParaRPr sz="1733" b="1" dirty="0"/>
          </a:p>
        </p:txBody>
      </p:sp>
      <p:sp>
        <p:nvSpPr>
          <p:cNvPr id="33" name="Google Shape;285;p13">
            <a:extLst>
              <a:ext uri="{FF2B5EF4-FFF2-40B4-BE49-F238E27FC236}">
                <a16:creationId xmlns:a16="http://schemas.microsoft.com/office/drawing/2014/main" id="{18FA713E-374D-49F7-9800-00B757E73D8B}"/>
              </a:ext>
            </a:extLst>
          </p:cNvPr>
          <p:cNvSpPr/>
          <p:nvPr/>
        </p:nvSpPr>
        <p:spPr>
          <a:xfrm>
            <a:off x="6243151" y="4286199"/>
            <a:ext cx="3463829" cy="2179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1" tIns="30467" rIns="60951" bIns="30467" anchor="t" anchorCtr="0">
            <a:noAutofit/>
          </a:bodyPr>
          <a:lstStyle/>
          <a:p>
            <a:pPr algn="ctr" defTabSz="609585">
              <a:buSzPts val="2600"/>
            </a:pPr>
            <a:r>
              <a:rPr lang="en-US" sz="1733" dirty="0">
                <a:solidFill>
                  <a:srgbClr val="262626"/>
                </a:solidFill>
              </a:rPr>
              <a:t>JANUARY-MARCH</a:t>
            </a:r>
            <a:endParaRPr sz="1733" dirty="0">
              <a:solidFill>
                <a:srgbClr val="262626"/>
              </a:solidFill>
            </a:endParaRPr>
          </a:p>
          <a:p>
            <a:pPr algn="ctr" defTabSz="609585">
              <a:spcBef>
                <a:spcPts val="800"/>
              </a:spcBef>
              <a:buSzPts val="2600"/>
            </a:pPr>
            <a:r>
              <a:rPr lang="en-US" sz="1733" b="1" dirty="0"/>
              <a:t>Strategic Plan and Metric Development and Refinement</a:t>
            </a:r>
            <a:endParaRPr sz="1733" b="1" dirty="0"/>
          </a:p>
        </p:txBody>
      </p:sp>
    </p:spTree>
    <p:extLst>
      <p:ext uri="{BB962C8B-B14F-4D97-AF65-F5344CB8AC3E}">
        <p14:creationId xmlns:p14="http://schemas.microsoft.com/office/powerpoint/2010/main" val="3124131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89;p13">
            <a:extLst>
              <a:ext uri="{FF2B5EF4-FFF2-40B4-BE49-F238E27FC236}">
                <a16:creationId xmlns:a16="http://schemas.microsoft.com/office/drawing/2014/main" id="{FB0E1193-A791-4623-B3FE-9DEB00B125DB}"/>
              </a:ext>
            </a:extLst>
          </p:cNvPr>
          <p:cNvSpPr txBox="1"/>
          <p:nvPr/>
        </p:nvSpPr>
        <p:spPr>
          <a:xfrm>
            <a:off x="0" y="316198"/>
            <a:ext cx="12192000" cy="526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1" tIns="30467" rIns="60951" bIns="30467" anchor="t" anchorCtr="0">
            <a:noAutofit/>
          </a:bodyPr>
          <a:lstStyle/>
          <a:p>
            <a:pPr algn="ctr" defTabSz="609585">
              <a:buSzPts val="4000"/>
            </a:pPr>
            <a:r>
              <a:rPr lang="en-US" sz="2667" b="1" dirty="0">
                <a:solidFill>
                  <a:srgbClr val="500678"/>
                </a:solidFill>
                <a:latin typeface="Arial Black"/>
                <a:ea typeface="Arial Black"/>
                <a:cs typeface="Arial Black"/>
                <a:sym typeface="Arial Black"/>
              </a:rPr>
              <a:t>Draft Vision &amp; Mission Statements</a:t>
            </a:r>
            <a:endParaRPr sz="2667" b="1" dirty="0">
              <a:solidFill>
                <a:srgbClr val="500678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3" name="Google Shape;231;p11" descr="e7d195523061f1c0cef09ac28eaae964ec9988a5cce77c8b8C1E4685C6E6B40CD7615480512384A61EE159C6FE0045D14B61E85D0A95589D558B81FFC809322ACC20DC2254D928200A3EA0841B8B1814E3C79D0DF8AF216FB497AA06F6F4B721085BA35F6799E590F516F06AFC91D3DE45A045845BF66CE115A619C1BE5F8BA40CD67ABFF3CFB4F6">
            <a:extLst>
              <a:ext uri="{FF2B5EF4-FFF2-40B4-BE49-F238E27FC236}">
                <a16:creationId xmlns:a16="http://schemas.microsoft.com/office/drawing/2014/main" id="{ED056D28-8B4A-46C9-A5E3-CB637691BCBA}"/>
              </a:ext>
            </a:extLst>
          </p:cNvPr>
          <p:cNvSpPr/>
          <p:nvPr/>
        </p:nvSpPr>
        <p:spPr>
          <a:xfrm>
            <a:off x="1064885" y="1604684"/>
            <a:ext cx="4147628" cy="4294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1" tIns="30467" rIns="60951" bIns="30467" anchor="t" anchorCtr="0">
            <a:noAutofit/>
          </a:bodyPr>
          <a:lstStyle/>
          <a:p>
            <a:pPr defTabSz="609585">
              <a:lnSpc>
                <a:spcPct val="150000"/>
              </a:lnSpc>
            </a:pPr>
            <a:r>
              <a:rPr lang="en-US" sz="2533" b="1" dirty="0">
                <a:solidFill>
                  <a:srgbClr val="500778"/>
                </a:solidFill>
                <a:latin typeface="Arial Black"/>
                <a:ea typeface="Arial Black"/>
                <a:cs typeface="Arial Black"/>
                <a:sym typeface="Arial Black"/>
              </a:rPr>
              <a:t>Vision </a:t>
            </a:r>
            <a:endParaRPr sz="933" dirty="0"/>
          </a:p>
          <a:p>
            <a:pPr defTabSz="609585">
              <a:spcBef>
                <a:spcPts val="800"/>
              </a:spcBef>
              <a:spcAft>
                <a:spcPts val="800"/>
              </a:spcAft>
            </a:pPr>
            <a:r>
              <a:rPr lang="en-US" sz="2533" dirty="0"/>
              <a:t>We serve the public good through equitable and inclusive excellence in teaching and learning, scholarship, and service. </a:t>
            </a:r>
            <a:endParaRPr sz="2533" dirty="0"/>
          </a:p>
        </p:txBody>
      </p:sp>
      <p:sp>
        <p:nvSpPr>
          <p:cNvPr id="4" name="Google Shape;231;p11" descr="e7d195523061f1c0cef09ac28eaae964ec9988a5cce77c8b8C1E4685C6E6B40CD7615480512384A61EE159C6FE0045D14B61E85D0A95589D558B81FFC809322ACC20DC2254D928200A3EA0841B8B1814E3C79D0DF8AF216FB497AA06F6F4B721085BA35F6799E590F516F06AFC91D3DE45A045845BF66CE115A619C1BE5F8BA40CD67ABFF3CFB4F6">
            <a:extLst>
              <a:ext uri="{FF2B5EF4-FFF2-40B4-BE49-F238E27FC236}">
                <a16:creationId xmlns:a16="http://schemas.microsoft.com/office/drawing/2014/main" id="{388DCD2F-DE9D-434A-AEF6-246DBC2B4E88}"/>
              </a:ext>
            </a:extLst>
          </p:cNvPr>
          <p:cNvSpPr/>
          <p:nvPr/>
        </p:nvSpPr>
        <p:spPr>
          <a:xfrm>
            <a:off x="6979489" y="1604684"/>
            <a:ext cx="4147628" cy="4294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1" tIns="30467" rIns="60951" bIns="30467" anchor="t" anchorCtr="0">
            <a:noAutofit/>
          </a:bodyPr>
          <a:lstStyle/>
          <a:p>
            <a:pPr defTabSz="609585">
              <a:lnSpc>
                <a:spcPct val="150000"/>
              </a:lnSpc>
            </a:pPr>
            <a:r>
              <a:rPr lang="en-US" sz="2533" b="1" dirty="0">
                <a:solidFill>
                  <a:srgbClr val="500778"/>
                </a:solidFill>
                <a:latin typeface="Arial Black"/>
                <a:ea typeface="Arial Black"/>
                <a:cs typeface="Arial Black"/>
                <a:sym typeface="Arial Black"/>
              </a:rPr>
              <a:t>Mission </a:t>
            </a:r>
            <a:endParaRPr sz="933" dirty="0"/>
          </a:p>
          <a:p>
            <a:pPr defTabSz="609585">
              <a:spcBef>
                <a:spcPts val="800"/>
              </a:spcBef>
              <a:spcAft>
                <a:spcPts val="800"/>
              </a:spcAft>
            </a:pPr>
            <a:r>
              <a:rPr lang="en-US" sz="2533" dirty="0"/>
              <a:t>The University of Northern Iowa </a:t>
            </a:r>
            <a:r>
              <a:rPr lang="en-US" sz="2533" b="1" i="1" dirty="0"/>
              <a:t>creates</a:t>
            </a:r>
            <a:r>
              <a:rPr lang="en-US" sz="2533" dirty="0"/>
              <a:t>, </a:t>
            </a:r>
            <a:r>
              <a:rPr lang="en-US" sz="2533" b="1" i="1" dirty="0"/>
              <a:t>empowers</a:t>
            </a:r>
            <a:r>
              <a:rPr lang="en-US" sz="2533" dirty="0"/>
              <a:t>, and </a:t>
            </a:r>
            <a:r>
              <a:rPr lang="en-US" sz="2533" b="1" i="1" dirty="0"/>
              <a:t>innovates </a:t>
            </a:r>
            <a:r>
              <a:rPr lang="en-US" sz="2533" dirty="0"/>
              <a:t>to enrich Iowa and beyond. </a:t>
            </a:r>
            <a:endParaRPr sz="2533" dirty="0"/>
          </a:p>
        </p:txBody>
      </p:sp>
    </p:spTree>
    <p:extLst>
      <p:ext uri="{BB962C8B-B14F-4D97-AF65-F5344CB8AC3E}">
        <p14:creationId xmlns:p14="http://schemas.microsoft.com/office/powerpoint/2010/main" val="2115202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89;p13">
            <a:extLst>
              <a:ext uri="{FF2B5EF4-FFF2-40B4-BE49-F238E27FC236}">
                <a16:creationId xmlns:a16="http://schemas.microsoft.com/office/drawing/2014/main" id="{FB0E1193-A791-4623-B3FE-9DEB00B125DB}"/>
              </a:ext>
            </a:extLst>
          </p:cNvPr>
          <p:cNvSpPr txBox="1"/>
          <p:nvPr/>
        </p:nvSpPr>
        <p:spPr>
          <a:xfrm>
            <a:off x="0" y="203915"/>
            <a:ext cx="12192000" cy="526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1" tIns="30467" rIns="60951" bIns="30467" anchor="t" anchorCtr="0">
            <a:noAutofit/>
          </a:bodyPr>
          <a:lstStyle/>
          <a:p>
            <a:pPr algn="ctr" defTabSz="609585">
              <a:buSzPts val="4000"/>
            </a:pPr>
            <a:r>
              <a:rPr lang="en-US" sz="2667" b="1" dirty="0">
                <a:solidFill>
                  <a:srgbClr val="500678"/>
                </a:solidFill>
                <a:latin typeface="Arial Black"/>
                <a:ea typeface="Arial Black"/>
                <a:cs typeface="Arial Black"/>
                <a:sym typeface="Arial Black"/>
              </a:rPr>
              <a:t>Values</a:t>
            </a:r>
            <a:endParaRPr sz="2667" b="1" dirty="0">
              <a:solidFill>
                <a:srgbClr val="500678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7BC9D54-F14F-4E1D-BEEF-1F99AA93A128}"/>
              </a:ext>
            </a:extLst>
          </p:cNvPr>
          <p:cNvSpPr/>
          <p:nvPr/>
        </p:nvSpPr>
        <p:spPr>
          <a:xfrm>
            <a:off x="438149" y="730752"/>
            <a:ext cx="4565651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1600" b="1" dirty="0">
                <a:solidFill>
                  <a:srgbClr val="4B116F"/>
                </a:solidFill>
                <a:latin typeface="Arial" panose="020B0604020202020204" pitchFamily="34" charset="0"/>
              </a:rPr>
              <a:t>Academic Freedom</a:t>
            </a:r>
          </a:p>
          <a:p>
            <a:pPr fontAlgn="base"/>
            <a:r>
              <a:rPr lang="en-US" sz="1600" dirty="0">
                <a:latin typeface="Arial" panose="020B0604020202020204" pitchFamily="34" charset="0"/>
              </a:rPr>
              <a:t>The freedom of inquiry and expression in teaching and </a:t>
            </a:r>
            <a:r>
              <a:rPr lang="en-US" sz="1600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learning, </a:t>
            </a:r>
            <a:r>
              <a:rPr lang="en-US" sz="1600" dirty="0">
                <a:latin typeface="Arial" panose="020B0604020202020204" pitchFamily="34" charset="0"/>
              </a:rPr>
              <a:t>scholarship</a:t>
            </a:r>
            <a:r>
              <a:rPr lang="en-US" sz="1600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, and service</a:t>
            </a:r>
            <a:r>
              <a:rPr lang="en-US" sz="1600" dirty="0">
                <a:latin typeface="Arial" panose="020B0604020202020204" pitchFamily="34" charset="0"/>
              </a:rPr>
              <a:t>.</a:t>
            </a:r>
          </a:p>
          <a:p>
            <a:pPr fontAlgn="base"/>
            <a:endParaRPr lang="en-US" sz="1600" dirty="0">
              <a:latin typeface="Arial" panose="020B0604020202020204" pitchFamily="34" charset="0"/>
            </a:endParaRPr>
          </a:p>
          <a:p>
            <a:pPr fontAlgn="base"/>
            <a:r>
              <a:rPr lang="en-US" sz="1600" b="1" dirty="0">
                <a:solidFill>
                  <a:srgbClr val="4B116F"/>
                </a:solidFill>
                <a:latin typeface="Arial" panose="020B0604020202020204" pitchFamily="34" charset="0"/>
              </a:rPr>
              <a:t>Access</a:t>
            </a:r>
          </a:p>
          <a:p>
            <a:pPr fontAlgn="base"/>
            <a:r>
              <a:rPr lang="en-US" sz="1600" dirty="0">
                <a:latin typeface="Arial" panose="020B0604020202020204" pitchFamily="34" charset="0"/>
              </a:rPr>
              <a:t>An inclusive educational environment that is</a:t>
            </a:r>
            <a:r>
              <a:rPr lang="en-US" sz="1600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 supportive, equitable, </a:t>
            </a:r>
            <a:r>
              <a:rPr lang="en-US" sz="1600" dirty="0">
                <a:latin typeface="Arial" panose="020B0604020202020204" pitchFamily="34" charset="0"/>
              </a:rPr>
              <a:t>and affordable.</a:t>
            </a:r>
          </a:p>
          <a:p>
            <a:pPr fontAlgn="base"/>
            <a:endParaRPr lang="en-US" sz="1600" dirty="0">
              <a:latin typeface="Arial" panose="020B0604020202020204" pitchFamily="34" charset="0"/>
            </a:endParaRPr>
          </a:p>
          <a:p>
            <a:pPr fontAlgn="base"/>
            <a:r>
              <a:rPr lang="en-US" sz="1600" b="1" strike="sngStrike" dirty="0">
                <a:solidFill>
                  <a:srgbClr val="4B116F"/>
                </a:solidFill>
                <a:latin typeface="Arial" panose="020B0604020202020204" pitchFamily="34" charset="0"/>
              </a:rPr>
              <a:t>Accountability</a:t>
            </a:r>
            <a:r>
              <a:rPr lang="en-US" sz="1600" b="1" dirty="0">
                <a:solidFill>
                  <a:srgbClr val="4B116F"/>
                </a:solidFill>
                <a:latin typeface="Arial" panose="020B0604020202020204" pitchFamily="34" charset="0"/>
              </a:rPr>
              <a:t> Integrity</a:t>
            </a:r>
          </a:p>
          <a:p>
            <a:pPr fontAlgn="base"/>
            <a:r>
              <a:rPr lang="en-US" sz="1600" dirty="0">
                <a:latin typeface="Arial" panose="020B0604020202020204" pitchFamily="34" charset="0"/>
              </a:rPr>
              <a:t>A commitment to </a:t>
            </a:r>
            <a:r>
              <a:rPr lang="en-US" sz="1600" strike="sngStrike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integrity</a:t>
            </a:r>
            <a:r>
              <a:rPr lang="en-US" sz="1600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 accountability</a:t>
            </a:r>
            <a:r>
              <a:rPr lang="en-US" sz="1600" dirty="0">
                <a:latin typeface="Arial" panose="020B0604020202020204" pitchFamily="34" charset="0"/>
              </a:rPr>
              <a:t>, responsibility, and the highest ethical standards are integrated into all University practices.</a:t>
            </a:r>
          </a:p>
          <a:p>
            <a:pPr fontAlgn="base"/>
            <a:endParaRPr lang="en-US" sz="1600" dirty="0">
              <a:latin typeface="Arial" panose="020B0604020202020204" pitchFamily="34" charset="0"/>
            </a:endParaRPr>
          </a:p>
          <a:p>
            <a:pPr fontAlgn="base"/>
            <a:r>
              <a:rPr lang="en-US" sz="1600" b="1" dirty="0">
                <a:solidFill>
                  <a:srgbClr val="4B116F"/>
                </a:solidFill>
                <a:latin typeface="Arial" panose="020B0604020202020204" pitchFamily="34" charset="0"/>
              </a:rPr>
              <a:t>Collaboration</a:t>
            </a:r>
          </a:p>
          <a:p>
            <a:pPr fontAlgn="base"/>
            <a:r>
              <a:rPr lang="en-US" sz="1600" dirty="0">
                <a:latin typeface="Arial" panose="020B0604020202020204" pitchFamily="34" charset="0"/>
              </a:rPr>
              <a:t>A commitment to work together to achieve our shared vision, mission, and goals</a:t>
            </a:r>
            <a:r>
              <a:rPr lang="en-US" sz="1600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, and to develop and improve institutional policies, programs, and processes</a:t>
            </a:r>
            <a:r>
              <a:rPr lang="en-US" sz="1600" dirty="0">
                <a:latin typeface="Arial" panose="020B0604020202020204" pitchFamily="34" charset="0"/>
              </a:rPr>
              <a:t>.</a:t>
            </a:r>
          </a:p>
          <a:p>
            <a:pPr fontAlgn="base"/>
            <a:endParaRPr lang="en-US" sz="1600" dirty="0">
              <a:latin typeface="Arial" panose="020B0604020202020204" pitchFamily="34" charset="0"/>
            </a:endParaRPr>
          </a:p>
          <a:p>
            <a:pPr fontAlgn="base"/>
            <a:r>
              <a:rPr lang="en-US" sz="1600" b="1" dirty="0">
                <a:solidFill>
                  <a:srgbClr val="4B116F"/>
                </a:solidFill>
                <a:latin typeface="Arial" panose="020B0604020202020204" pitchFamily="34" charset="0"/>
              </a:rPr>
              <a:t>Community</a:t>
            </a:r>
          </a:p>
          <a:p>
            <a:pPr fontAlgn="base"/>
            <a:r>
              <a:rPr lang="en-US" sz="1600" dirty="0">
                <a:latin typeface="Arial" panose="020B0604020202020204" pitchFamily="34" charset="0"/>
              </a:rPr>
              <a:t>A caring</a:t>
            </a:r>
            <a:r>
              <a:rPr lang="en-US" sz="1600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, safe, and diverse</a:t>
            </a:r>
            <a:r>
              <a:rPr lang="en-US" sz="1600" dirty="0">
                <a:latin typeface="Arial" panose="020B0604020202020204" pitchFamily="34" charset="0"/>
              </a:rPr>
              <a:t> community, characterized by </a:t>
            </a:r>
            <a:r>
              <a:rPr lang="en-US" sz="1600" strike="sngStrike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civility</a:t>
            </a:r>
            <a:r>
              <a:rPr lang="en-US" sz="1600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 appreciation, </a:t>
            </a:r>
            <a:r>
              <a:rPr lang="en-US" sz="1600" dirty="0">
                <a:latin typeface="Arial" panose="020B0604020202020204" pitchFamily="34" charset="0"/>
              </a:rPr>
              <a:t>respect, </a:t>
            </a:r>
            <a:r>
              <a:rPr lang="en-US" sz="1600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and a sense of belonging</a:t>
            </a:r>
            <a:r>
              <a:rPr lang="en-US" sz="1600" dirty="0">
                <a:latin typeface="Arial" panose="020B0604020202020204" pitchFamily="34" charset="0"/>
              </a:rPr>
              <a:t>.</a:t>
            </a:r>
          </a:p>
          <a:p>
            <a:pPr fontAlgn="base"/>
            <a:endParaRPr lang="en-US" sz="1600" dirty="0">
              <a:latin typeface="Arial" panose="020B0604020202020204" pitchFamily="34" charset="0"/>
            </a:endParaRPr>
          </a:p>
          <a:p>
            <a:pPr fontAlgn="base"/>
            <a:endParaRPr lang="en-US" sz="1600" dirty="0">
              <a:latin typeface="Arial" panose="020B0604020202020204" pitchFamily="34" charset="0"/>
            </a:endParaRPr>
          </a:p>
          <a:p>
            <a:pPr fontAlgn="base"/>
            <a:endParaRPr lang="en-US" sz="2400" dirty="0">
              <a:latin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9E9694-1B62-4FEC-AF4D-B37F46C4E27E}"/>
              </a:ext>
            </a:extLst>
          </p:cNvPr>
          <p:cNvSpPr/>
          <p:nvPr/>
        </p:nvSpPr>
        <p:spPr>
          <a:xfrm>
            <a:off x="6172167" y="730752"/>
            <a:ext cx="584835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1600" b="1" strike="sngStrike" dirty="0">
                <a:solidFill>
                  <a:srgbClr val="4B116F"/>
                </a:solidFill>
                <a:latin typeface="Arial" panose="020B0604020202020204" pitchFamily="34" charset="0"/>
              </a:rPr>
              <a:t>Diversity</a:t>
            </a:r>
            <a:r>
              <a:rPr lang="en-US" sz="1600" b="1" dirty="0">
                <a:solidFill>
                  <a:srgbClr val="4B116F"/>
                </a:solidFill>
                <a:latin typeface="Arial" panose="020B0604020202020204" pitchFamily="34" charset="0"/>
              </a:rPr>
              <a:t> Equity</a:t>
            </a:r>
          </a:p>
          <a:p>
            <a:pPr fontAlgn="base"/>
            <a:r>
              <a:rPr lang="en-US" sz="1600" dirty="0">
                <a:latin typeface="Arial" panose="020B0604020202020204" pitchFamily="34" charset="0"/>
              </a:rPr>
              <a:t>The cultivation </a:t>
            </a:r>
            <a:r>
              <a:rPr lang="en-US" sz="1600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and nurturing </a:t>
            </a:r>
            <a:r>
              <a:rPr lang="en-US" sz="1600" dirty="0">
                <a:latin typeface="Arial" panose="020B0604020202020204" pitchFamily="34" charset="0"/>
              </a:rPr>
              <a:t>of a diverse</a:t>
            </a:r>
            <a:r>
              <a:rPr lang="en-US" sz="1600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, just,</a:t>
            </a:r>
            <a:r>
              <a:rPr lang="en-US" sz="1600" dirty="0">
                <a:latin typeface="Arial" panose="020B0604020202020204" pitchFamily="34" charset="0"/>
              </a:rPr>
              <a:t> and inclusive </a:t>
            </a:r>
            <a:r>
              <a:rPr lang="en-US" sz="1600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community, culture, and environment</a:t>
            </a:r>
            <a:r>
              <a:rPr lang="en-US" sz="1600" dirty="0">
                <a:latin typeface="Arial" panose="020B0604020202020204" pitchFamily="34" charset="0"/>
              </a:rPr>
              <a:t> </a:t>
            </a:r>
            <a:r>
              <a:rPr lang="en-US" sz="1600" strike="sngStrike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learning and work environment</a:t>
            </a:r>
            <a:r>
              <a:rPr lang="en-US" sz="1600" dirty="0">
                <a:latin typeface="Arial" panose="020B0604020202020204" pitchFamily="34" charset="0"/>
              </a:rPr>
              <a:t>.</a:t>
            </a:r>
          </a:p>
          <a:p>
            <a:pPr fontAlgn="base"/>
            <a:endParaRPr lang="en-US" sz="1600" dirty="0">
              <a:latin typeface="Arial" panose="020B0604020202020204" pitchFamily="34" charset="0"/>
            </a:endParaRPr>
          </a:p>
          <a:p>
            <a:pPr fontAlgn="base"/>
            <a:r>
              <a:rPr lang="en-US" sz="1600" b="1" strike="sngStrike" dirty="0">
                <a:solidFill>
                  <a:srgbClr val="4B116F"/>
                </a:solidFill>
                <a:latin typeface="Arial" panose="020B0604020202020204" pitchFamily="34" charset="0"/>
              </a:rPr>
              <a:t>Engagement</a:t>
            </a:r>
            <a:r>
              <a:rPr lang="en-US" sz="1600" b="1" dirty="0">
                <a:solidFill>
                  <a:srgbClr val="4B116F"/>
                </a:solidFill>
                <a:latin typeface="Arial" panose="020B0604020202020204" pitchFamily="34" charset="0"/>
              </a:rPr>
              <a:t> Empowerment</a:t>
            </a:r>
            <a:endParaRPr lang="en-US" sz="1600" b="1" strike="sngStrike" dirty="0">
              <a:solidFill>
                <a:srgbClr val="4B116F"/>
              </a:solidFill>
              <a:latin typeface="Arial" panose="020B0604020202020204" pitchFamily="34" charset="0"/>
            </a:endParaRPr>
          </a:p>
          <a:p>
            <a:pPr fontAlgn="base"/>
            <a:r>
              <a:rPr lang="en-US" sz="1600" dirty="0">
                <a:latin typeface="Arial" panose="020B0604020202020204" pitchFamily="34" charset="0"/>
              </a:rPr>
              <a:t>Active </a:t>
            </a:r>
            <a:r>
              <a:rPr lang="en-US" sz="1600" strike="sngStrike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participation</a:t>
            </a:r>
            <a:r>
              <a:rPr lang="en-US" sz="1600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 engagement </a:t>
            </a:r>
            <a:r>
              <a:rPr lang="en-US" sz="1600" dirty="0">
                <a:latin typeface="Arial" panose="020B0604020202020204" pitchFamily="34" charset="0"/>
              </a:rPr>
              <a:t>in transformative, innovative, and lifelong learning in service to </a:t>
            </a:r>
            <a:r>
              <a:rPr lang="en-US" sz="1600" strike="sngStrike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humanity</a:t>
            </a:r>
            <a:r>
              <a:rPr lang="en-US" sz="1600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 the public good</a:t>
            </a:r>
            <a:r>
              <a:rPr lang="en-US" sz="1600" dirty="0">
                <a:latin typeface="Arial" panose="020B0604020202020204" pitchFamily="34" charset="0"/>
              </a:rPr>
              <a:t>.</a:t>
            </a:r>
          </a:p>
          <a:p>
            <a:pPr fontAlgn="base"/>
            <a:endParaRPr lang="en-US" sz="1600" dirty="0">
              <a:latin typeface="Arial" panose="020B0604020202020204" pitchFamily="34" charset="0"/>
            </a:endParaRPr>
          </a:p>
          <a:p>
            <a:pPr fontAlgn="base"/>
            <a:r>
              <a:rPr lang="en-US" sz="1600" b="1" dirty="0">
                <a:solidFill>
                  <a:srgbClr val="4B116F"/>
                </a:solidFill>
                <a:latin typeface="Arial" panose="020B0604020202020204" pitchFamily="34" charset="0"/>
              </a:rPr>
              <a:t>Excellence</a:t>
            </a:r>
          </a:p>
          <a:p>
            <a:pPr fontAlgn="base"/>
            <a:r>
              <a:rPr lang="en-US" sz="1600" dirty="0">
                <a:latin typeface="Arial" panose="020B0604020202020204" pitchFamily="34" charset="0"/>
              </a:rPr>
              <a:t>A commitment to </a:t>
            </a:r>
            <a:r>
              <a:rPr lang="en-US" sz="1600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pursuing the highest levels of achievement in teaching and learning, scholarship, and service </a:t>
            </a:r>
            <a:r>
              <a:rPr lang="en-US" sz="1600" strike="sngStrike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of excellence in individual and collective endeavors</a:t>
            </a:r>
            <a:r>
              <a:rPr lang="en-US" sz="1600" dirty="0">
                <a:latin typeface="Arial" panose="020B0604020202020204" pitchFamily="34" charset="0"/>
              </a:rPr>
              <a:t>.</a:t>
            </a:r>
          </a:p>
          <a:p>
            <a:pPr fontAlgn="base"/>
            <a:endParaRPr lang="en-US" sz="1600" dirty="0">
              <a:latin typeface="Arial" panose="020B0604020202020204" pitchFamily="34" charset="0"/>
            </a:endParaRPr>
          </a:p>
          <a:p>
            <a:pPr fontAlgn="base"/>
            <a:r>
              <a:rPr lang="en-US" sz="1600" b="1" dirty="0">
                <a:solidFill>
                  <a:srgbClr val="4B116F"/>
                </a:solidFill>
                <a:latin typeface="Arial" panose="020B0604020202020204" pitchFamily="34" charset="0"/>
              </a:rPr>
              <a:t>Sustainability</a:t>
            </a:r>
          </a:p>
          <a:p>
            <a:pPr fontAlgn="base"/>
            <a:r>
              <a:rPr lang="en-US" sz="1600" dirty="0">
                <a:latin typeface="Arial" panose="020B0604020202020204" pitchFamily="34" charset="0"/>
              </a:rPr>
              <a:t>A </a:t>
            </a:r>
            <a:r>
              <a:rPr lang="en-US" sz="1600" strike="sngStrike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vibrant</a:t>
            </a:r>
            <a:r>
              <a:rPr lang="en-US" sz="1600" dirty="0">
                <a:latin typeface="Arial" panose="020B0604020202020204" pitchFamily="34" charset="0"/>
              </a:rPr>
              <a:t> </a:t>
            </a:r>
            <a:r>
              <a:rPr lang="en-US" sz="1600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resilient </a:t>
            </a:r>
            <a:r>
              <a:rPr lang="en-US" sz="1600" dirty="0">
                <a:latin typeface="Arial" panose="020B0604020202020204" pitchFamily="34" charset="0"/>
              </a:rPr>
              <a:t>community and campus that </a:t>
            </a:r>
            <a:r>
              <a:rPr lang="en-US" sz="1600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balances innovation and stewardship, </a:t>
            </a:r>
            <a:r>
              <a:rPr lang="en-US" sz="1600" dirty="0">
                <a:latin typeface="Arial" panose="020B0604020202020204" pitchFamily="34" charset="0"/>
              </a:rPr>
              <a:t>is economically sound, environmentally responsible, and socially just.</a:t>
            </a:r>
          </a:p>
        </p:txBody>
      </p:sp>
    </p:spTree>
    <p:extLst>
      <p:ext uri="{BB962C8B-B14F-4D97-AF65-F5344CB8AC3E}">
        <p14:creationId xmlns:p14="http://schemas.microsoft.com/office/powerpoint/2010/main" val="3880463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89;p13">
            <a:extLst>
              <a:ext uri="{FF2B5EF4-FFF2-40B4-BE49-F238E27FC236}">
                <a16:creationId xmlns:a16="http://schemas.microsoft.com/office/drawing/2014/main" id="{BF02AC6A-EB10-4C52-95CA-C0D2B7C82149}"/>
              </a:ext>
            </a:extLst>
          </p:cNvPr>
          <p:cNvSpPr txBox="1"/>
          <p:nvPr/>
        </p:nvSpPr>
        <p:spPr>
          <a:xfrm>
            <a:off x="0" y="337400"/>
            <a:ext cx="12192000" cy="526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1" tIns="30467" rIns="60951" bIns="30467" anchor="t" anchorCtr="0">
            <a:noAutofit/>
          </a:bodyPr>
          <a:lstStyle/>
          <a:p>
            <a:pPr algn="ctr" defTabSz="609585">
              <a:buSzPts val="4000"/>
            </a:pPr>
            <a:r>
              <a:rPr lang="en-US" sz="2667" b="1" dirty="0">
                <a:solidFill>
                  <a:srgbClr val="500678"/>
                </a:solidFill>
                <a:latin typeface="Arial Black"/>
                <a:ea typeface="Arial Black"/>
                <a:cs typeface="Arial Black"/>
                <a:sym typeface="Arial Black"/>
              </a:rPr>
              <a:t>Goals</a:t>
            </a:r>
            <a:endParaRPr sz="2667" b="1" dirty="0">
              <a:solidFill>
                <a:srgbClr val="500678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3" name="Google Shape;231;p11" descr="e7d195523061f1c0cef09ac28eaae964ec9988a5cce77c8b8C1E4685C6E6B40CD7615480512384A61EE159C6FE0045D14B61E85D0A95589D558B81FFC809322ACC20DC2254D928200A3EA0841B8B1814E3C79D0DF8AF216FB497AA06F6F4B721085BA35F6799E590F516F06AFC91D3DE45A045845BF66CE115A619C1BE5F8BA40CD67ABFF3CFB4F6">
            <a:extLst>
              <a:ext uri="{FF2B5EF4-FFF2-40B4-BE49-F238E27FC236}">
                <a16:creationId xmlns:a16="http://schemas.microsoft.com/office/drawing/2014/main" id="{F53E47EA-32EC-4AD8-ACA1-194536512F22}"/>
              </a:ext>
            </a:extLst>
          </p:cNvPr>
          <p:cNvSpPr/>
          <p:nvPr/>
        </p:nvSpPr>
        <p:spPr>
          <a:xfrm>
            <a:off x="815454" y="1249181"/>
            <a:ext cx="10836901" cy="5066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1" tIns="30467" rIns="60951" bIns="30467" anchor="t" anchorCtr="0">
            <a:noAutofit/>
          </a:bodyPr>
          <a:lstStyle/>
          <a:p>
            <a:pPr defTabSz="609585">
              <a:lnSpc>
                <a:spcPct val="120000"/>
              </a:lnSpc>
              <a:spcAft>
                <a:spcPts val="800"/>
              </a:spcAft>
            </a:pPr>
            <a:r>
              <a:rPr lang="en-US" sz="2133" b="1" dirty="0">
                <a:solidFill>
                  <a:srgbClr val="500778"/>
                </a:solidFill>
              </a:rPr>
              <a:t>Goal 1: Create Equitable, Diverse, and Inclusive Opportunities. </a:t>
            </a:r>
            <a:r>
              <a:rPr lang="en-US" sz="2133" dirty="0"/>
              <a:t>Create an equitable and inclusive living, learning, and working environment for all.</a:t>
            </a:r>
          </a:p>
          <a:p>
            <a:pPr defTabSz="609585">
              <a:lnSpc>
                <a:spcPct val="120000"/>
              </a:lnSpc>
              <a:spcAft>
                <a:spcPts val="800"/>
              </a:spcAft>
            </a:pPr>
            <a:r>
              <a:rPr lang="en-US" sz="2133" b="1" dirty="0">
                <a:solidFill>
                  <a:srgbClr val="500778"/>
                </a:solidFill>
              </a:rPr>
              <a:t>Goal 2: Empower Communities to Shape Their Future.</a:t>
            </a:r>
            <a:r>
              <a:rPr lang="en-US" sz="2133" dirty="0">
                <a:solidFill>
                  <a:srgbClr val="500778"/>
                </a:solidFill>
              </a:rPr>
              <a:t> </a:t>
            </a:r>
            <a:r>
              <a:rPr lang="en-US" sz="2133" dirty="0"/>
              <a:t>Empower and engage learners and communities to confront challenges and seize opportunities that advance the public good.</a:t>
            </a:r>
          </a:p>
          <a:p>
            <a:pPr defTabSz="609585">
              <a:lnSpc>
                <a:spcPct val="120000"/>
              </a:lnSpc>
              <a:spcAft>
                <a:spcPts val="800"/>
              </a:spcAft>
            </a:pPr>
            <a:r>
              <a:rPr lang="en-US" sz="2133" b="1" dirty="0">
                <a:solidFill>
                  <a:srgbClr val="500778"/>
                </a:solidFill>
              </a:rPr>
              <a:t>Goal 3: Innovate for Learner Success.</a:t>
            </a:r>
            <a:r>
              <a:rPr lang="en-US" sz="2133" dirty="0">
                <a:solidFill>
                  <a:srgbClr val="500778"/>
                </a:solidFill>
              </a:rPr>
              <a:t> </a:t>
            </a:r>
            <a:r>
              <a:rPr lang="en-US" sz="2133" dirty="0"/>
              <a:t>Enhance access and support services for all learners through innovative, whole-learner focused, and relevant academic curriculum and out-of-class experiences.</a:t>
            </a:r>
          </a:p>
          <a:p>
            <a:pPr defTabSz="609585">
              <a:lnSpc>
                <a:spcPct val="120000"/>
              </a:lnSpc>
              <a:spcAft>
                <a:spcPts val="800"/>
              </a:spcAft>
            </a:pPr>
            <a:r>
              <a:rPr lang="en-US" sz="2133" b="1" dirty="0">
                <a:solidFill>
                  <a:srgbClr val="500778"/>
                </a:solidFill>
              </a:rPr>
              <a:t>Goal 4: Steward Resources Effectively. </a:t>
            </a:r>
            <a:r>
              <a:rPr lang="en-US" sz="2133" dirty="0"/>
              <a:t>Align and effectively utilize University resources to protect equitable access, affordability, and quality.</a:t>
            </a:r>
            <a:endParaRPr sz="2133" dirty="0"/>
          </a:p>
        </p:txBody>
      </p:sp>
    </p:spTree>
    <p:extLst>
      <p:ext uri="{BB962C8B-B14F-4D97-AF65-F5344CB8AC3E}">
        <p14:creationId xmlns:p14="http://schemas.microsoft.com/office/powerpoint/2010/main" val="3006643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289;p13">
            <a:extLst>
              <a:ext uri="{FF2B5EF4-FFF2-40B4-BE49-F238E27FC236}">
                <a16:creationId xmlns:a16="http://schemas.microsoft.com/office/drawing/2014/main" id="{5924BC2A-E0A4-47A3-9124-BFEE2C752968}"/>
              </a:ext>
            </a:extLst>
          </p:cNvPr>
          <p:cNvSpPr txBox="1"/>
          <p:nvPr/>
        </p:nvSpPr>
        <p:spPr>
          <a:xfrm>
            <a:off x="1" y="337628"/>
            <a:ext cx="12191999" cy="526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1" tIns="30467" rIns="60951" bIns="30467" anchor="t" anchorCtr="0">
            <a:noAutofit/>
          </a:bodyPr>
          <a:lstStyle/>
          <a:p>
            <a:pPr algn="ctr" defTabSz="609585">
              <a:buSzPts val="4000"/>
            </a:pPr>
            <a:r>
              <a:rPr lang="en-US" sz="2667" b="1" dirty="0">
                <a:solidFill>
                  <a:srgbClr val="500678"/>
                </a:solidFill>
                <a:latin typeface="Arial Black"/>
                <a:ea typeface="Arial Black"/>
                <a:cs typeface="Arial Black"/>
                <a:sym typeface="Arial Black"/>
              </a:rPr>
              <a:t>STRATEGIC PLANNING PROCESS NEXT STEPS</a:t>
            </a:r>
            <a:endParaRPr sz="2667" b="1" dirty="0">
              <a:solidFill>
                <a:srgbClr val="500678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grpSp>
        <p:nvGrpSpPr>
          <p:cNvPr id="7" name="Google Shape;290;p13">
            <a:extLst>
              <a:ext uri="{FF2B5EF4-FFF2-40B4-BE49-F238E27FC236}">
                <a16:creationId xmlns:a16="http://schemas.microsoft.com/office/drawing/2014/main" id="{B4E56072-8B24-419C-9F06-262AADB24A48}"/>
              </a:ext>
            </a:extLst>
          </p:cNvPr>
          <p:cNvGrpSpPr/>
          <p:nvPr/>
        </p:nvGrpSpPr>
        <p:grpSpPr>
          <a:xfrm>
            <a:off x="5257161" y="957862"/>
            <a:ext cx="1478828" cy="208980"/>
            <a:chOff x="8034880" y="4105454"/>
            <a:chExt cx="2218241" cy="313469"/>
          </a:xfrm>
        </p:grpSpPr>
        <p:sp>
          <p:nvSpPr>
            <p:cNvPr id="8" name="Google Shape;291;p13">
              <a:extLst>
                <a:ext uri="{FF2B5EF4-FFF2-40B4-BE49-F238E27FC236}">
                  <a16:creationId xmlns:a16="http://schemas.microsoft.com/office/drawing/2014/main" id="{A8989979-49DC-438D-8D02-8FEFA71DF6D7}"/>
                </a:ext>
              </a:extLst>
            </p:cNvPr>
            <p:cNvSpPr/>
            <p:nvPr/>
          </p:nvSpPr>
          <p:spPr>
            <a:xfrm>
              <a:off x="8034880" y="4105454"/>
              <a:ext cx="2218241" cy="313469"/>
            </a:xfrm>
            <a:custGeom>
              <a:avLst/>
              <a:gdLst/>
              <a:ahLst/>
              <a:cxnLst/>
              <a:rect l="l" t="t" r="r" b="b"/>
              <a:pathLst>
                <a:path w="2218241" h="313469" extrusionOk="0">
                  <a:moveTo>
                    <a:pt x="180982" y="0"/>
                  </a:moveTo>
                  <a:lnTo>
                    <a:pt x="2218241" y="0"/>
                  </a:lnTo>
                  <a:lnTo>
                    <a:pt x="2037259" y="313469"/>
                  </a:lnTo>
                  <a:lnTo>
                    <a:pt x="0" y="31346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0951" tIns="30467" rIns="60951" bIns="30467" anchor="ctr" anchorCtr="0">
              <a:noAutofit/>
            </a:bodyPr>
            <a:lstStyle/>
            <a:p>
              <a:pPr algn="ctr" defTabSz="609585">
                <a:buSzPts val="2700"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9" name="Google Shape;292;p13">
              <a:extLst>
                <a:ext uri="{FF2B5EF4-FFF2-40B4-BE49-F238E27FC236}">
                  <a16:creationId xmlns:a16="http://schemas.microsoft.com/office/drawing/2014/main" id="{159ED549-9870-4982-84AA-9A14AF853A9B}"/>
                </a:ext>
              </a:extLst>
            </p:cNvPr>
            <p:cNvSpPr/>
            <p:nvPr/>
          </p:nvSpPr>
          <p:spPr>
            <a:xfrm>
              <a:off x="8225250" y="4108300"/>
              <a:ext cx="18375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1" tIns="30467" rIns="60951" bIns="30467" anchor="t" anchorCtr="0">
              <a:noAutofit/>
            </a:bodyPr>
            <a:lstStyle/>
            <a:p>
              <a:pPr algn="ctr" defTabSz="609585">
                <a:buSzPts val="1400"/>
              </a:pPr>
              <a:endParaRPr sz="933" b="1"/>
            </a:p>
          </p:txBody>
        </p:sp>
      </p:grpSp>
      <p:sp>
        <p:nvSpPr>
          <p:cNvPr id="10" name="Google Shape;283;p13">
            <a:extLst>
              <a:ext uri="{FF2B5EF4-FFF2-40B4-BE49-F238E27FC236}">
                <a16:creationId xmlns:a16="http://schemas.microsoft.com/office/drawing/2014/main" id="{78BBB284-89D6-4FFD-89F9-39A483550300}"/>
              </a:ext>
            </a:extLst>
          </p:cNvPr>
          <p:cNvSpPr/>
          <p:nvPr/>
        </p:nvSpPr>
        <p:spPr>
          <a:xfrm>
            <a:off x="650379" y="1507652"/>
            <a:ext cx="2874200" cy="10654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1" tIns="30467" rIns="60951" bIns="30467" anchor="b" anchorCtr="0">
            <a:noAutofit/>
          </a:bodyPr>
          <a:lstStyle/>
          <a:p>
            <a:pPr algn="ctr" defTabSz="609585">
              <a:buSzPts val="2600"/>
            </a:pPr>
            <a:r>
              <a:rPr lang="en-US" sz="1733" dirty="0">
                <a:solidFill>
                  <a:srgbClr val="262626"/>
                </a:solidFill>
              </a:rPr>
              <a:t>AUGUST </a:t>
            </a:r>
            <a:endParaRPr sz="1733" dirty="0">
              <a:solidFill>
                <a:srgbClr val="262626"/>
              </a:solidFill>
            </a:endParaRPr>
          </a:p>
          <a:p>
            <a:pPr algn="ctr" defTabSz="609585">
              <a:spcBef>
                <a:spcPts val="800"/>
              </a:spcBef>
              <a:buSzPts val="2600"/>
            </a:pPr>
            <a:r>
              <a:rPr lang="en-US" sz="1733" b="1" dirty="0"/>
              <a:t>Strategic Planning Process Launch</a:t>
            </a:r>
            <a:endParaRPr sz="1733" b="1" dirty="0"/>
          </a:p>
        </p:txBody>
      </p:sp>
      <p:sp>
        <p:nvSpPr>
          <p:cNvPr id="11" name="Google Shape;286;p13">
            <a:extLst>
              <a:ext uri="{FF2B5EF4-FFF2-40B4-BE49-F238E27FC236}">
                <a16:creationId xmlns:a16="http://schemas.microsoft.com/office/drawing/2014/main" id="{B2F7F2B7-49C7-44A9-9135-EAD1B177CBD8}"/>
              </a:ext>
            </a:extLst>
          </p:cNvPr>
          <p:cNvSpPr/>
          <p:nvPr/>
        </p:nvSpPr>
        <p:spPr>
          <a:xfrm>
            <a:off x="3964230" y="1476126"/>
            <a:ext cx="4107151" cy="1097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1" tIns="30467" rIns="60951" bIns="30467" anchor="b" anchorCtr="0">
            <a:noAutofit/>
          </a:bodyPr>
          <a:lstStyle/>
          <a:p>
            <a:pPr algn="ctr" defTabSz="609585">
              <a:buSzPts val="2600"/>
            </a:pPr>
            <a:r>
              <a:rPr lang="en-US" sz="1733" dirty="0">
                <a:solidFill>
                  <a:srgbClr val="262626"/>
                </a:solidFill>
              </a:rPr>
              <a:t>OCTOBER-DECEMBER</a:t>
            </a:r>
            <a:endParaRPr sz="1733" dirty="0">
              <a:solidFill>
                <a:srgbClr val="262626"/>
              </a:solidFill>
            </a:endParaRPr>
          </a:p>
          <a:p>
            <a:pPr algn="ctr" defTabSz="609585">
              <a:spcBef>
                <a:spcPts val="800"/>
              </a:spcBef>
              <a:buSzPts val="2600"/>
            </a:pPr>
            <a:r>
              <a:rPr lang="en-US" sz="1733" b="1" dirty="0"/>
              <a:t>Campus and Community Input Gathering Sessions and Survey</a:t>
            </a:r>
            <a:endParaRPr sz="1733" b="1" dirty="0"/>
          </a:p>
        </p:txBody>
      </p:sp>
      <p:sp>
        <p:nvSpPr>
          <p:cNvPr id="12" name="Google Shape;287;p13">
            <a:extLst>
              <a:ext uri="{FF2B5EF4-FFF2-40B4-BE49-F238E27FC236}">
                <a16:creationId xmlns:a16="http://schemas.microsoft.com/office/drawing/2014/main" id="{8B9E4905-5DD0-405F-9C07-838931094AE3}"/>
              </a:ext>
            </a:extLst>
          </p:cNvPr>
          <p:cNvSpPr/>
          <p:nvPr/>
        </p:nvSpPr>
        <p:spPr>
          <a:xfrm>
            <a:off x="8511031" y="1543805"/>
            <a:ext cx="2874200" cy="741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1" tIns="30467" rIns="60951" bIns="30467" anchor="b" anchorCtr="0">
            <a:noAutofit/>
          </a:bodyPr>
          <a:lstStyle/>
          <a:p>
            <a:pPr algn="ctr" defTabSz="609585">
              <a:buSzPts val="2600"/>
            </a:pPr>
            <a:r>
              <a:rPr lang="en-US" sz="1733" dirty="0">
                <a:solidFill>
                  <a:srgbClr val="262626"/>
                </a:solidFill>
              </a:rPr>
              <a:t>APRIL</a:t>
            </a:r>
            <a:endParaRPr sz="1733" dirty="0">
              <a:solidFill>
                <a:srgbClr val="262626"/>
              </a:solidFill>
            </a:endParaRPr>
          </a:p>
          <a:p>
            <a:pPr algn="ctr" defTabSz="609585">
              <a:spcBef>
                <a:spcPts val="800"/>
              </a:spcBef>
              <a:buSzPts val="2600"/>
            </a:pPr>
            <a:r>
              <a:rPr lang="en-US" sz="1733" b="1" dirty="0"/>
              <a:t>Strategic Plan Finalization</a:t>
            </a:r>
            <a:endParaRPr sz="1733" b="1" dirty="0"/>
          </a:p>
        </p:txBody>
      </p:sp>
      <p:cxnSp>
        <p:nvCxnSpPr>
          <p:cNvPr id="13" name="Google Shape;264;p13" descr="e7d195523061f1c0cef09ac28eaae964ec9988a5cce77c8b8C1E4685C6E6B40CD7615480512384A61EE159C6FE0045D14B61E85D0A95589D558B81FFC809322ACC20DC2254D928200A3EA0841B8B18145E4076E2716215F9CA74215B300285468169D7DD1FA2F2873B8815601B39E841862D712EA7F5373BA315BA9E7E16882AEF70AD4E677971A3">
            <a:extLst>
              <a:ext uri="{FF2B5EF4-FFF2-40B4-BE49-F238E27FC236}">
                <a16:creationId xmlns:a16="http://schemas.microsoft.com/office/drawing/2014/main" id="{081BD7FC-882F-413B-BF0A-E7463D8D678F}"/>
              </a:ext>
            </a:extLst>
          </p:cNvPr>
          <p:cNvCxnSpPr/>
          <p:nvPr/>
        </p:nvCxnSpPr>
        <p:spPr>
          <a:xfrm rot="10800000">
            <a:off x="1960725" y="2583691"/>
            <a:ext cx="0" cy="749600"/>
          </a:xfrm>
          <a:prstGeom prst="straightConnector1">
            <a:avLst/>
          </a:prstGeom>
          <a:noFill/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" name="Google Shape;265;p13" descr="e7d195523061f1c0cef09ac28eaae964ec9988a5cce77c8b8C1E4685C6E6B40CD7615480512384A61EE159C6FE0045D14B61E85D0A95589D558B81FFC809322ACC20DC2254D928200A3EA0841B8B18145E4076E2716215F9CA74215B300285468169D7DD1FA2F2873B8815601B39E841862D712EA7F5373BA315BA9E7E16882AEF70AD4E677971A3">
            <a:extLst>
              <a:ext uri="{FF2B5EF4-FFF2-40B4-BE49-F238E27FC236}">
                <a16:creationId xmlns:a16="http://schemas.microsoft.com/office/drawing/2014/main" id="{3C2DC1D5-5121-4AF9-9B2D-C03EB9F041D1}"/>
              </a:ext>
            </a:extLst>
          </p:cNvPr>
          <p:cNvCxnSpPr/>
          <p:nvPr/>
        </p:nvCxnSpPr>
        <p:spPr>
          <a:xfrm rot="10800000">
            <a:off x="6110371" y="2591842"/>
            <a:ext cx="0" cy="752004"/>
          </a:xfrm>
          <a:prstGeom prst="straightConnector1">
            <a:avLst/>
          </a:prstGeom>
          <a:noFill/>
          <a:ln w="12700" cap="flat" cmpd="sng">
            <a:solidFill>
              <a:schemeClr val="accent3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5" name="Google Shape;266;p13" descr="e7d195523061f1c0cef09ac28eaae964ec9988a5cce77c8b8C1E4685C6E6B40CD7615480512384A61EE159C6FE0045D14B61E85D0A95589D558B81FFC809322ACC20DC2254D928200A3EA0841B8B18145E4076E2716215F9CA74215B300285468169D7DD1FA2F2873B8815601B39E841862D712EA7F5373BA315BA9E7E16882AEF70AD4E677971A3">
            <a:extLst>
              <a:ext uri="{FF2B5EF4-FFF2-40B4-BE49-F238E27FC236}">
                <a16:creationId xmlns:a16="http://schemas.microsoft.com/office/drawing/2014/main" id="{C18316B8-763B-468C-A592-3A09B02EF291}"/>
              </a:ext>
            </a:extLst>
          </p:cNvPr>
          <p:cNvCxnSpPr/>
          <p:nvPr/>
        </p:nvCxnSpPr>
        <p:spPr>
          <a:xfrm rot="10800000">
            <a:off x="10037792" y="2591843"/>
            <a:ext cx="0" cy="752004"/>
          </a:xfrm>
          <a:prstGeom prst="straightConnector1">
            <a:avLst/>
          </a:prstGeom>
          <a:noFill/>
          <a:ln w="12700" cap="flat" cmpd="sng">
            <a:solidFill>
              <a:schemeClr val="accent5"/>
            </a:solidFill>
            <a:prstDash val="solid"/>
            <a:miter lim="800000"/>
            <a:headEnd type="none" w="sm" len="sm"/>
            <a:tailEnd type="oval" w="med" len="med"/>
          </a:ln>
        </p:spPr>
      </p:cxnSp>
      <p:grpSp>
        <p:nvGrpSpPr>
          <p:cNvPr id="16" name="Google Shape;271;p13">
            <a:extLst>
              <a:ext uri="{FF2B5EF4-FFF2-40B4-BE49-F238E27FC236}">
                <a16:creationId xmlns:a16="http://schemas.microsoft.com/office/drawing/2014/main" id="{6DA444C1-94A9-45E5-949F-36DE307705EB}"/>
              </a:ext>
            </a:extLst>
          </p:cNvPr>
          <p:cNvGrpSpPr/>
          <p:nvPr/>
        </p:nvGrpSpPr>
        <p:grpSpPr>
          <a:xfrm>
            <a:off x="8968202" y="3058291"/>
            <a:ext cx="2238473" cy="457200"/>
            <a:chOff x="13601431" y="5621470"/>
            <a:chExt cx="3357710" cy="685800"/>
          </a:xfrm>
        </p:grpSpPr>
        <p:sp>
          <p:nvSpPr>
            <p:cNvPr id="17" name="Google Shape;272;p13" descr="e7d195523061f1c0cef09ac28eaae964ec9988a5cce77c8b8C1E4685C6E6B40CD7615480512384A61EE159C6FE0045D14B61E85D0A95589D558B81FFC809322ACC20DC2254D928200A3EA0841B8B18145E4076E2716215F9CA74215B300285468169D7DD1FA2F2873B8815601B39E841862D712EA7F5373BA315BA9E7E16882AEF70AD4E677971A3">
              <a:extLst>
                <a:ext uri="{FF2B5EF4-FFF2-40B4-BE49-F238E27FC236}">
                  <a16:creationId xmlns:a16="http://schemas.microsoft.com/office/drawing/2014/main" id="{83A0AE40-95B6-453F-B18E-2F3FC07E9490}"/>
                </a:ext>
              </a:extLst>
            </p:cNvPr>
            <p:cNvSpPr/>
            <p:nvPr/>
          </p:nvSpPr>
          <p:spPr>
            <a:xfrm>
              <a:off x="13601431" y="5621470"/>
              <a:ext cx="3357710" cy="685800"/>
            </a:xfrm>
            <a:custGeom>
              <a:avLst/>
              <a:gdLst/>
              <a:ahLst/>
              <a:cxnLst/>
              <a:rect l="l" t="t" r="r" b="b"/>
              <a:pathLst>
                <a:path w="3357710" h="685800" extrusionOk="0">
                  <a:moveTo>
                    <a:pt x="395947" y="0"/>
                  </a:moveTo>
                  <a:lnTo>
                    <a:pt x="2927261" y="0"/>
                  </a:lnTo>
                  <a:lnTo>
                    <a:pt x="3053986" y="0"/>
                  </a:lnTo>
                  <a:lnTo>
                    <a:pt x="3357710" y="0"/>
                  </a:lnTo>
                  <a:lnTo>
                    <a:pt x="2961762" y="685800"/>
                  </a:lnTo>
                  <a:lnTo>
                    <a:pt x="2927261" y="685800"/>
                  </a:lnTo>
                  <a:lnTo>
                    <a:pt x="86734" y="685800"/>
                  </a:lnTo>
                  <a:lnTo>
                    <a:pt x="0" y="685800"/>
                  </a:lnTo>
                  <a:lnTo>
                    <a:pt x="39594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60951" tIns="30467" rIns="60951" bIns="30467" anchor="ctr" anchorCtr="0">
              <a:noAutofit/>
            </a:bodyPr>
            <a:lstStyle/>
            <a:p>
              <a:pPr algn="ctr" defTabSz="609585">
                <a:buSzPts val="2700"/>
              </a:pPr>
              <a:endParaRPr>
                <a:solidFill>
                  <a:srgbClr val="FFFFFF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18" name="Google Shape;273;p13">
              <a:extLst>
                <a:ext uri="{FF2B5EF4-FFF2-40B4-BE49-F238E27FC236}">
                  <a16:creationId xmlns:a16="http://schemas.microsoft.com/office/drawing/2014/main" id="{D2F9D938-AE99-4113-94BF-8C80722DC223}"/>
                </a:ext>
              </a:extLst>
            </p:cNvPr>
            <p:cNvSpPr txBox="1"/>
            <p:nvPr/>
          </p:nvSpPr>
          <p:spPr>
            <a:xfrm>
              <a:off x="14114800" y="5733538"/>
              <a:ext cx="20262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1" tIns="30467" rIns="60951" bIns="30467" anchor="t" anchorCtr="0">
              <a:noAutofit/>
            </a:bodyPr>
            <a:lstStyle/>
            <a:p>
              <a:pPr algn="ctr" defTabSz="609585">
                <a:buSzPts val="2400"/>
              </a:pPr>
              <a:endParaRPr sz="16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grpSp>
        <p:nvGrpSpPr>
          <p:cNvPr id="19" name="Google Shape;274;p13">
            <a:extLst>
              <a:ext uri="{FF2B5EF4-FFF2-40B4-BE49-F238E27FC236}">
                <a16:creationId xmlns:a16="http://schemas.microsoft.com/office/drawing/2014/main" id="{CDC66DE0-5148-481E-9CC6-4C5B56ED027B}"/>
              </a:ext>
            </a:extLst>
          </p:cNvPr>
          <p:cNvGrpSpPr/>
          <p:nvPr/>
        </p:nvGrpSpPr>
        <p:grpSpPr>
          <a:xfrm>
            <a:off x="6921168" y="3058291"/>
            <a:ext cx="2238472" cy="457200"/>
            <a:chOff x="10534085" y="5621470"/>
            <a:chExt cx="3357708" cy="685800"/>
          </a:xfrm>
        </p:grpSpPr>
        <p:sp>
          <p:nvSpPr>
            <p:cNvPr id="20" name="Google Shape;275;p13" descr="e7d195523061f1c0cef09ac28eaae964ec9988a5cce77c8b8C1E4685C6E6B40CD7615480512384A61EE159C6FE0045D14B61E85D0A95589D558B81FFC809322ACC20DC2254D928200A3EA0841B8B18145E4076E2716215F9CA74215B300285468169D7DD1FA2F2873B8815601B39E841862D712EA7F5373BA315BA9E7E16882AEF70AD4E677971A3">
              <a:extLst>
                <a:ext uri="{FF2B5EF4-FFF2-40B4-BE49-F238E27FC236}">
                  <a16:creationId xmlns:a16="http://schemas.microsoft.com/office/drawing/2014/main" id="{6A122C02-1F2A-4D70-B2E2-7A43DA08EA15}"/>
                </a:ext>
              </a:extLst>
            </p:cNvPr>
            <p:cNvSpPr/>
            <p:nvPr/>
          </p:nvSpPr>
          <p:spPr>
            <a:xfrm>
              <a:off x="10534085" y="5621470"/>
              <a:ext cx="3357708" cy="685800"/>
            </a:xfrm>
            <a:custGeom>
              <a:avLst/>
              <a:gdLst/>
              <a:ahLst/>
              <a:cxnLst/>
              <a:rect l="l" t="t" r="r" b="b"/>
              <a:pathLst>
                <a:path w="3357708" h="685800" extrusionOk="0">
                  <a:moveTo>
                    <a:pt x="395947" y="0"/>
                  </a:moveTo>
                  <a:lnTo>
                    <a:pt x="2967512" y="0"/>
                  </a:lnTo>
                  <a:lnTo>
                    <a:pt x="3154081" y="0"/>
                  </a:lnTo>
                  <a:lnTo>
                    <a:pt x="3357708" y="0"/>
                  </a:lnTo>
                  <a:lnTo>
                    <a:pt x="2961761" y="685800"/>
                  </a:lnTo>
                  <a:lnTo>
                    <a:pt x="186828" y="685800"/>
                  </a:lnTo>
                  <a:lnTo>
                    <a:pt x="259" y="685800"/>
                  </a:lnTo>
                  <a:lnTo>
                    <a:pt x="0" y="685800"/>
                  </a:lnTo>
                  <a:lnTo>
                    <a:pt x="39594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60951" tIns="30467" rIns="60951" bIns="30467" anchor="ctr" anchorCtr="0">
              <a:noAutofit/>
            </a:bodyPr>
            <a:lstStyle/>
            <a:p>
              <a:pPr algn="ctr" defTabSz="609585">
                <a:buSzPts val="2700"/>
              </a:pPr>
              <a:endParaRPr>
                <a:solidFill>
                  <a:srgbClr val="FFFFFF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21" name="Google Shape;269;p13">
              <a:extLst>
                <a:ext uri="{FF2B5EF4-FFF2-40B4-BE49-F238E27FC236}">
                  <a16:creationId xmlns:a16="http://schemas.microsoft.com/office/drawing/2014/main" id="{973B68BC-BFB3-45F5-AEC6-2B9996FA6CE1}"/>
                </a:ext>
              </a:extLst>
            </p:cNvPr>
            <p:cNvSpPr txBox="1"/>
            <p:nvPr/>
          </p:nvSpPr>
          <p:spPr>
            <a:xfrm>
              <a:off x="11122846" y="5733538"/>
              <a:ext cx="20262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1" tIns="30467" rIns="60951" bIns="30467" anchor="t" anchorCtr="0">
              <a:noAutofit/>
            </a:bodyPr>
            <a:lstStyle/>
            <a:p>
              <a:pPr algn="ctr" defTabSz="609585">
                <a:buSzPts val="2400"/>
              </a:pPr>
              <a:endParaRPr sz="16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grpSp>
        <p:nvGrpSpPr>
          <p:cNvPr id="22" name="Google Shape;276;p13">
            <a:extLst>
              <a:ext uri="{FF2B5EF4-FFF2-40B4-BE49-F238E27FC236}">
                <a16:creationId xmlns:a16="http://schemas.microsoft.com/office/drawing/2014/main" id="{A11B4704-9BF9-4446-9338-373EC7E8EAF5}"/>
              </a:ext>
            </a:extLst>
          </p:cNvPr>
          <p:cNvGrpSpPr/>
          <p:nvPr/>
        </p:nvGrpSpPr>
        <p:grpSpPr>
          <a:xfrm>
            <a:off x="4878408" y="3058291"/>
            <a:ext cx="2238472" cy="457200"/>
            <a:chOff x="7466740" y="5621470"/>
            <a:chExt cx="3357707" cy="685800"/>
          </a:xfrm>
        </p:grpSpPr>
        <p:sp>
          <p:nvSpPr>
            <p:cNvPr id="23" name="Google Shape;277;p13" descr="e7d195523061f1c0cef09ac28eaae964ec9988a5cce77c8b8C1E4685C6E6B40CD7615480512384A61EE159C6FE0045D14B61E85D0A95589D558B81FFC809322ACC20DC2254D928200A3EA0841B8B18145E4076E2716215F9CA74215B300285468169D7DD1FA2F2873B8815601B39E841862D712EA7F5373BA315BA9E7E16882AEF70AD4E677971A3">
              <a:extLst>
                <a:ext uri="{FF2B5EF4-FFF2-40B4-BE49-F238E27FC236}">
                  <a16:creationId xmlns:a16="http://schemas.microsoft.com/office/drawing/2014/main" id="{3E725F88-CE43-4217-B4FD-A286C463BBBB}"/>
                </a:ext>
              </a:extLst>
            </p:cNvPr>
            <p:cNvSpPr/>
            <p:nvPr/>
          </p:nvSpPr>
          <p:spPr>
            <a:xfrm>
              <a:off x="7466740" y="5621470"/>
              <a:ext cx="3357707" cy="685800"/>
            </a:xfrm>
            <a:custGeom>
              <a:avLst/>
              <a:gdLst/>
              <a:ahLst/>
              <a:cxnLst/>
              <a:rect l="l" t="t" r="r" b="b"/>
              <a:pathLst>
                <a:path w="3357707" h="685800" extrusionOk="0">
                  <a:moveTo>
                    <a:pt x="395947" y="0"/>
                  </a:moveTo>
                  <a:lnTo>
                    <a:pt x="3067605" y="0"/>
                  </a:lnTo>
                  <a:lnTo>
                    <a:pt x="3254174" y="0"/>
                  </a:lnTo>
                  <a:lnTo>
                    <a:pt x="3357707" y="0"/>
                  </a:lnTo>
                  <a:lnTo>
                    <a:pt x="2961760" y="685800"/>
                  </a:lnTo>
                  <a:lnTo>
                    <a:pt x="286920" y="685800"/>
                  </a:lnTo>
                  <a:lnTo>
                    <a:pt x="100353" y="685800"/>
                  </a:lnTo>
                  <a:lnTo>
                    <a:pt x="0" y="685800"/>
                  </a:lnTo>
                  <a:lnTo>
                    <a:pt x="39594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60951" tIns="30467" rIns="60951" bIns="30467" anchor="ctr" anchorCtr="0">
              <a:noAutofit/>
            </a:bodyPr>
            <a:lstStyle/>
            <a:p>
              <a:pPr algn="ctr" defTabSz="609585">
                <a:buSzPts val="2700"/>
              </a:pPr>
              <a:endParaRPr>
                <a:solidFill>
                  <a:srgbClr val="FFFFFF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24" name="Google Shape;278;p13">
              <a:extLst>
                <a:ext uri="{FF2B5EF4-FFF2-40B4-BE49-F238E27FC236}">
                  <a16:creationId xmlns:a16="http://schemas.microsoft.com/office/drawing/2014/main" id="{FAB9DDED-E120-4283-AE1D-581D63BF5F82}"/>
                </a:ext>
              </a:extLst>
            </p:cNvPr>
            <p:cNvSpPr txBox="1"/>
            <p:nvPr/>
          </p:nvSpPr>
          <p:spPr>
            <a:xfrm>
              <a:off x="8130890" y="5733538"/>
              <a:ext cx="20262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1" tIns="30467" rIns="60951" bIns="30467" anchor="t" anchorCtr="0">
              <a:noAutofit/>
            </a:bodyPr>
            <a:lstStyle/>
            <a:p>
              <a:pPr algn="ctr" defTabSz="609585">
                <a:buSzPts val="2400"/>
              </a:pPr>
              <a:endParaRPr sz="16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sp>
        <p:nvSpPr>
          <p:cNvPr id="25" name="Google Shape;279;p13" descr="e7d195523061f1c0cef09ac28eaae964ec9988a5cce77c8b8C1E4685C6E6B40CD7615480512384A61EE159C6FE0045D14B61E85D0A95589D558B81FFC809322ACC20DC2254D928200A3EA0841B8B18145E4076E2716215F9CA74215B300285468169D7DD1FA2F2873B8815601B39E841862D712EA7F5373BA315BA9E7E16882AEF70AD4E677971A3">
            <a:extLst>
              <a:ext uri="{FF2B5EF4-FFF2-40B4-BE49-F238E27FC236}">
                <a16:creationId xmlns:a16="http://schemas.microsoft.com/office/drawing/2014/main" id="{865851E5-C68E-49A5-A70A-36B918C9AD2B}"/>
              </a:ext>
            </a:extLst>
          </p:cNvPr>
          <p:cNvSpPr/>
          <p:nvPr/>
        </p:nvSpPr>
        <p:spPr>
          <a:xfrm>
            <a:off x="2833509" y="3058291"/>
            <a:ext cx="2238472" cy="457200"/>
          </a:xfrm>
          <a:custGeom>
            <a:avLst/>
            <a:gdLst/>
            <a:ahLst/>
            <a:cxnLst/>
            <a:rect l="l" t="t" r="r" b="b"/>
            <a:pathLst>
              <a:path w="3357707" h="685800" extrusionOk="0">
                <a:moveTo>
                  <a:pt x="395947" y="0"/>
                </a:moveTo>
                <a:lnTo>
                  <a:pt x="3167700" y="0"/>
                </a:lnTo>
                <a:lnTo>
                  <a:pt x="3354267" y="0"/>
                </a:lnTo>
                <a:lnTo>
                  <a:pt x="3357707" y="0"/>
                </a:lnTo>
                <a:lnTo>
                  <a:pt x="2961761" y="685800"/>
                </a:lnTo>
                <a:lnTo>
                  <a:pt x="387014" y="685800"/>
                </a:lnTo>
                <a:lnTo>
                  <a:pt x="200445" y="685800"/>
                </a:lnTo>
                <a:lnTo>
                  <a:pt x="0" y="685800"/>
                </a:lnTo>
                <a:lnTo>
                  <a:pt x="39594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60951" tIns="30467" rIns="60951" bIns="30467" anchor="ctr" anchorCtr="0">
            <a:noAutofit/>
          </a:bodyPr>
          <a:lstStyle/>
          <a:p>
            <a:pPr algn="ctr" defTabSz="609585">
              <a:buSzPts val="2700"/>
            </a:pPr>
            <a:endParaRPr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grpSp>
        <p:nvGrpSpPr>
          <p:cNvPr id="26" name="Google Shape;280;p13">
            <a:extLst>
              <a:ext uri="{FF2B5EF4-FFF2-40B4-BE49-F238E27FC236}">
                <a16:creationId xmlns:a16="http://schemas.microsoft.com/office/drawing/2014/main" id="{7E442EBB-87F2-4C4E-8F7F-C85AFEAB4A80}"/>
              </a:ext>
            </a:extLst>
          </p:cNvPr>
          <p:cNvGrpSpPr/>
          <p:nvPr/>
        </p:nvGrpSpPr>
        <p:grpSpPr>
          <a:xfrm>
            <a:off x="788612" y="3058291"/>
            <a:ext cx="2238473" cy="457200"/>
            <a:chOff x="1332045" y="5621470"/>
            <a:chExt cx="3357709" cy="685800"/>
          </a:xfrm>
        </p:grpSpPr>
        <p:sp>
          <p:nvSpPr>
            <p:cNvPr id="27" name="Google Shape;281;p13" descr="e7d195523061f1c0cef09ac28eaae964ec9988a5cce77c8b8C1E4685C6E6B40CD7615480512384A61EE159C6FE0045D14B61E85D0A95589D558B81FFC809322ACC20DC2254D928200A3EA0841B8B18145E4076E2716215F9CA74215B300285468169D7DD1FA2F2873B8815601B39E841862D712EA7F5373BA315BA9E7E16882AEF70AD4E677971A3">
              <a:extLst>
                <a:ext uri="{FF2B5EF4-FFF2-40B4-BE49-F238E27FC236}">
                  <a16:creationId xmlns:a16="http://schemas.microsoft.com/office/drawing/2014/main" id="{CB96380A-98E0-413A-B1C5-608863EF4BF0}"/>
                </a:ext>
              </a:extLst>
            </p:cNvPr>
            <p:cNvSpPr/>
            <p:nvPr/>
          </p:nvSpPr>
          <p:spPr>
            <a:xfrm>
              <a:off x="1332045" y="5621470"/>
              <a:ext cx="3357709" cy="685800"/>
            </a:xfrm>
            <a:custGeom>
              <a:avLst/>
              <a:gdLst/>
              <a:ahLst/>
              <a:cxnLst/>
              <a:rect l="l" t="t" r="r" b="b"/>
              <a:pathLst>
                <a:path w="3357709" h="685800" extrusionOk="0">
                  <a:moveTo>
                    <a:pt x="395947" y="0"/>
                  </a:moveTo>
                  <a:lnTo>
                    <a:pt x="427266" y="0"/>
                  </a:lnTo>
                  <a:lnTo>
                    <a:pt x="3267793" y="0"/>
                  </a:lnTo>
                  <a:lnTo>
                    <a:pt x="3357709" y="0"/>
                  </a:lnTo>
                  <a:lnTo>
                    <a:pt x="2961762" y="685800"/>
                  </a:lnTo>
                  <a:lnTo>
                    <a:pt x="427266" y="685800"/>
                  </a:lnTo>
                  <a:lnTo>
                    <a:pt x="300540" y="685800"/>
                  </a:lnTo>
                  <a:lnTo>
                    <a:pt x="0" y="685800"/>
                  </a:lnTo>
                  <a:lnTo>
                    <a:pt x="39594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0951" tIns="30467" rIns="60951" bIns="30467" anchor="ctr" anchorCtr="0">
              <a:noAutofit/>
            </a:bodyPr>
            <a:lstStyle/>
            <a:p>
              <a:pPr algn="ctr" defTabSz="609585">
                <a:buSzPts val="2700"/>
              </a:pPr>
              <a:endParaRPr>
                <a:solidFill>
                  <a:srgbClr val="FFFFFF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28" name="Google Shape;282;p13">
              <a:extLst>
                <a:ext uri="{FF2B5EF4-FFF2-40B4-BE49-F238E27FC236}">
                  <a16:creationId xmlns:a16="http://schemas.microsoft.com/office/drawing/2014/main" id="{13A26ECE-C73E-436D-AAAE-161262F34694}"/>
                </a:ext>
              </a:extLst>
            </p:cNvPr>
            <p:cNvSpPr txBox="1"/>
            <p:nvPr/>
          </p:nvSpPr>
          <p:spPr>
            <a:xfrm>
              <a:off x="2089809" y="5677504"/>
              <a:ext cx="20262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1" tIns="30467" rIns="60951" bIns="30467" anchor="t" anchorCtr="0">
              <a:noAutofit/>
            </a:bodyPr>
            <a:lstStyle/>
            <a:p>
              <a:pPr algn="ctr" defTabSz="609585">
                <a:buSzPts val="3000"/>
              </a:pPr>
              <a:r>
                <a:rPr lang="en-US" sz="2000" b="1">
                  <a:solidFill>
                    <a:srgbClr val="FFFFFF"/>
                  </a:solidFill>
                </a:rPr>
                <a:t>2021</a:t>
              </a:r>
              <a:endParaRPr sz="2000" b="1">
                <a:solidFill>
                  <a:srgbClr val="FFFFFF"/>
                </a:solidFill>
              </a:endParaRPr>
            </a:p>
          </p:txBody>
        </p:sp>
      </p:grpSp>
      <p:sp>
        <p:nvSpPr>
          <p:cNvPr id="29" name="Google Shape;288;p13">
            <a:extLst>
              <a:ext uri="{FF2B5EF4-FFF2-40B4-BE49-F238E27FC236}">
                <a16:creationId xmlns:a16="http://schemas.microsoft.com/office/drawing/2014/main" id="{5F2B3AAE-FDE5-435F-9097-91F63729C4F8}"/>
              </a:ext>
            </a:extLst>
          </p:cNvPr>
          <p:cNvSpPr txBox="1"/>
          <p:nvPr/>
        </p:nvSpPr>
        <p:spPr>
          <a:xfrm>
            <a:off x="7329276" y="3095647"/>
            <a:ext cx="1350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1" tIns="30467" rIns="60951" bIns="30467" anchor="t" anchorCtr="0">
            <a:noAutofit/>
          </a:bodyPr>
          <a:lstStyle/>
          <a:p>
            <a:pPr algn="ctr" defTabSz="609585">
              <a:buSzPts val="3000"/>
            </a:pPr>
            <a:r>
              <a:rPr lang="en-US" sz="2000" b="1">
                <a:solidFill>
                  <a:srgbClr val="FFFFFF"/>
                </a:solidFill>
              </a:rPr>
              <a:t>2022</a:t>
            </a:r>
            <a:endParaRPr sz="2000" b="1">
              <a:solidFill>
                <a:srgbClr val="FFFFFF"/>
              </a:solidFill>
            </a:endParaRPr>
          </a:p>
        </p:txBody>
      </p:sp>
      <p:cxnSp>
        <p:nvCxnSpPr>
          <p:cNvPr id="30" name="Google Shape;267;p13" descr="e7d195523061f1c0cef09ac28eaae964ec9988a5cce77c8b8C1E4685C6E6B40CD7615480512384A61EE159C6FE0045D14B61E85D0A95589D558B81FFC809322ACC20DC2254D928200A3EA0841B8B18145E4076E2716215F9CA74215B300285468169D7DD1FA2F2873B8815601B39E841862D712EA7F5373BA315BA9E7E16882AEF70AD4E677971A3">
            <a:extLst>
              <a:ext uri="{FF2B5EF4-FFF2-40B4-BE49-F238E27FC236}">
                <a16:creationId xmlns:a16="http://schemas.microsoft.com/office/drawing/2014/main" id="{41C48BD2-AC0E-4BF4-8410-5612EE416F92}"/>
              </a:ext>
            </a:extLst>
          </p:cNvPr>
          <p:cNvCxnSpPr/>
          <p:nvPr/>
        </p:nvCxnSpPr>
        <p:spPr>
          <a:xfrm rot="10800000">
            <a:off x="3899280" y="3440803"/>
            <a:ext cx="0" cy="749600"/>
          </a:xfrm>
          <a:prstGeom prst="straightConnector1">
            <a:avLst/>
          </a:prstGeom>
          <a:noFill/>
          <a:ln w="12700" cap="flat" cmpd="sng">
            <a:solidFill>
              <a:schemeClr val="accent2"/>
            </a:solidFill>
            <a:prstDash val="solid"/>
            <a:miter lim="800000"/>
            <a:headEnd type="oval" w="med" len="med"/>
            <a:tailEnd type="none" w="sm" len="sm"/>
          </a:ln>
        </p:spPr>
      </p:cxnSp>
      <p:cxnSp>
        <p:nvCxnSpPr>
          <p:cNvPr id="31" name="Google Shape;268;p13" descr="e7d195523061f1c0cef09ac28eaae964ec9988a5cce77c8b8C1E4685C6E6B40CD7615480512384A61EE159C6FE0045D14B61E85D0A95589D558B81FFC809322ACC20DC2254D928200A3EA0841B8B18145E4076E2716215F9CA74215B300285468169D7DD1FA2F2873B8815601B39E841862D712EA7F5373BA315BA9E7E16882AEF70AD4E677971A3">
            <a:extLst>
              <a:ext uri="{FF2B5EF4-FFF2-40B4-BE49-F238E27FC236}">
                <a16:creationId xmlns:a16="http://schemas.microsoft.com/office/drawing/2014/main" id="{62D36F2B-94D9-48CC-8989-E26545E047B0}"/>
              </a:ext>
            </a:extLst>
          </p:cNvPr>
          <p:cNvCxnSpPr/>
          <p:nvPr/>
        </p:nvCxnSpPr>
        <p:spPr>
          <a:xfrm rot="10800000">
            <a:off x="7989076" y="3440803"/>
            <a:ext cx="0" cy="752000"/>
          </a:xfrm>
          <a:prstGeom prst="straightConnector1">
            <a:avLst/>
          </a:prstGeom>
          <a:noFill/>
          <a:ln w="12700" cap="flat" cmpd="sng">
            <a:solidFill>
              <a:schemeClr val="accent4"/>
            </a:solidFill>
            <a:prstDash val="solid"/>
            <a:miter lim="800000"/>
            <a:headEnd type="oval" w="med" len="med"/>
            <a:tailEnd type="none" w="sm" len="sm"/>
          </a:ln>
        </p:spPr>
      </p:cxnSp>
      <p:sp>
        <p:nvSpPr>
          <p:cNvPr id="32" name="Google Shape;284;p13">
            <a:extLst>
              <a:ext uri="{FF2B5EF4-FFF2-40B4-BE49-F238E27FC236}">
                <a16:creationId xmlns:a16="http://schemas.microsoft.com/office/drawing/2014/main" id="{48E9C39E-C6E0-4C2B-A66C-F666118C099E}"/>
              </a:ext>
            </a:extLst>
          </p:cNvPr>
          <p:cNvSpPr/>
          <p:nvPr/>
        </p:nvSpPr>
        <p:spPr>
          <a:xfrm>
            <a:off x="2270022" y="4286199"/>
            <a:ext cx="3463828" cy="1496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1" tIns="30467" rIns="60951" bIns="30467" anchor="t" anchorCtr="0">
            <a:noAutofit/>
          </a:bodyPr>
          <a:lstStyle/>
          <a:p>
            <a:pPr algn="ctr" defTabSz="609585">
              <a:buSzPts val="2600"/>
            </a:pPr>
            <a:r>
              <a:rPr lang="en-US" sz="1733" dirty="0">
                <a:solidFill>
                  <a:srgbClr val="262626"/>
                </a:solidFill>
              </a:rPr>
              <a:t>SEPTEMBER</a:t>
            </a:r>
            <a:endParaRPr sz="1733" dirty="0">
              <a:solidFill>
                <a:srgbClr val="262626"/>
              </a:solidFill>
            </a:endParaRPr>
          </a:p>
          <a:p>
            <a:pPr algn="ctr" defTabSz="609585">
              <a:spcBef>
                <a:spcPts val="800"/>
              </a:spcBef>
              <a:buSzPts val="2600"/>
            </a:pPr>
            <a:r>
              <a:rPr lang="en-US" sz="1733" b="1" dirty="0"/>
              <a:t>Focus on Vision and Mission</a:t>
            </a:r>
            <a:endParaRPr sz="1733" b="1" dirty="0"/>
          </a:p>
        </p:txBody>
      </p:sp>
      <p:sp>
        <p:nvSpPr>
          <p:cNvPr id="33" name="Google Shape;285;p13">
            <a:extLst>
              <a:ext uri="{FF2B5EF4-FFF2-40B4-BE49-F238E27FC236}">
                <a16:creationId xmlns:a16="http://schemas.microsoft.com/office/drawing/2014/main" id="{18FA713E-374D-49F7-9800-00B757E73D8B}"/>
              </a:ext>
            </a:extLst>
          </p:cNvPr>
          <p:cNvSpPr/>
          <p:nvPr/>
        </p:nvSpPr>
        <p:spPr>
          <a:xfrm>
            <a:off x="6243151" y="4286199"/>
            <a:ext cx="3463829" cy="2179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1" tIns="30467" rIns="60951" bIns="30467" anchor="t" anchorCtr="0">
            <a:noAutofit/>
          </a:bodyPr>
          <a:lstStyle/>
          <a:p>
            <a:pPr algn="ctr" defTabSz="609585">
              <a:buSzPts val="2600"/>
            </a:pPr>
            <a:r>
              <a:rPr lang="en-US" sz="1733" dirty="0">
                <a:solidFill>
                  <a:srgbClr val="262626"/>
                </a:solidFill>
              </a:rPr>
              <a:t>JANUARY-MARCH</a:t>
            </a:r>
            <a:endParaRPr sz="1733" dirty="0">
              <a:solidFill>
                <a:srgbClr val="262626"/>
              </a:solidFill>
            </a:endParaRPr>
          </a:p>
          <a:p>
            <a:pPr algn="ctr" defTabSz="609585">
              <a:spcBef>
                <a:spcPts val="800"/>
              </a:spcBef>
              <a:buSzPts val="2600"/>
            </a:pPr>
            <a:r>
              <a:rPr lang="en-US" sz="1733" b="1" dirty="0"/>
              <a:t>Strategic Plan and Metric Development and Refinement</a:t>
            </a:r>
            <a:endParaRPr sz="1733" b="1" dirty="0"/>
          </a:p>
        </p:txBody>
      </p:sp>
    </p:spTree>
    <p:extLst>
      <p:ext uri="{BB962C8B-B14F-4D97-AF65-F5344CB8AC3E}">
        <p14:creationId xmlns:p14="http://schemas.microsoft.com/office/powerpoint/2010/main" val="1013819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442</Words>
  <Application>Microsoft Office PowerPoint</Application>
  <PresentationFormat>Widescreen</PresentationFormat>
  <Paragraphs>66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Montserrat Light</vt:lpstr>
      <vt:lpstr>Montserrat Medium</vt:lpstr>
      <vt:lpstr>Proxima Nova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R Skaar</dc:creator>
  <cp:lastModifiedBy>Francis D Degnin</cp:lastModifiedBy>
  <cp:revision>1</cp:revision>
  <dcterms:created xsi:type="dcterms:W3CDTF">2022-02-28T03:32:54Z</dcterms:created>
  <dcterms:modified xsi:type="dcterms:W3CDTF">2022-02-28T03:41:04Z</dcterms:modified>
</cp:coreProperties>
</file>